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439" r:id="rId2"/>
    <p:sldId id="261" r:id="rId3"/>
    <p:sldId id="263" r:id="rId4"/>
    <p:sldId id="264" r:id="rId5"/>
    <p:sldId id="273" r:id="rId6"/>
    <p:sldId id="274" r:id="rId7"/>
    <p:sldId id="692" r:id="rId8"/>
    <p:sldId id="275" r:id="rId9"/>
    <p:sldId id="267" r:id="rId10"/>
    <p:sldId id="277" r:id="rId11"/>
    <p:sldId id="268" r:id="rId12"/>
    <p:sldId id="278" r:id="rId13"/>
    <p:sldId id="269" r:id="rId14"/>
    <p:sldId id="276" r:id="rId15"/>
    <p:sldId id="270" r:id="rId16"/>
    <p:sldId id="467" r:id="rId17"/>
    <p:sldId id="688" r:id="rId18"/>
    <p:sldId id="689" r:id="rId19"/>
    <p:sldId id="690" r:id="rId20"/>
    <p:sldId id="691" r:id="rId21"/>
    <p:sldId id="271" r:id="rId22"/>
    <p:sldId id="279" r:id="rId23"/>
    <p:sldId id="280" r:id="rId24"/>
    <p:sldId id="281" r:id="rId25"/>
    <p:sldId id="283" r:id="rId26"/>
    <p:sldId id="284" r:id="rId27"/>
    <p:sldId id="285" r:id="rId28"/>
    <p:sldId id="288" r:id="rId29"/>
    <p:sldId id="289" r:id="rId30"/>
    <p:sldId id="290" r:id="rId31"/>
    <p:sldId id="292" r:id="rId32"/>
    <p:sldId id="291" r:id="rId33"/>
    <p:sldId id="293" r:id="rId34"/>
    <p:sldId id="469" r:id="rId35"/>
  </p:sldIdLst>
  <p:sldSz cx="9144000" cy="5715000" type="screen16x10"/>
  <p:notesSz cx="7099300" cy="10234613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339933"/>
    <a:srgbClr val="FF9900"/>
    <a:srgbClr val="0000FF"/>
    <a:srgbClr val="517D47"/>
    <a:srgbClr val="2BA78F"/>
    <a:srgbClr val="4086C0"/>
    <a:srgbClr val="8AB091"/>
    <a:srgbClr val="66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67940" autoAdjust="0"/>
  </p:normalViewPr>
  <p:slideViewPr>
    <p:cSldViewPr>
      <p:cViewPr varScale="1">
        <p:scale>
          <a:sx n="144" d="100"/>
          <a:sy n="144" d="100"/>
        </p:scale>
        <p:origin x="-1568" y="-9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r">
              <a:defRPr sz="1300"/>
            </a:lvl1pPr>
          </a:lstStyle>
          <a:p>
            <a:fld id="{D591C14E-198E-48A7-ABEC-7FB80E868E55}" type="datetimeFigureOut">
              <a:rPr lang="sv-SE" smtClean="0"/>
              <a:pPr/>
              <a:t>2013-11-08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r">
              <a:defRPr sz="1300"/>
            </a:lvl1pPr>
          </a:lstStyle>
          <a:p>
            <a:fld id="{45890A60-9DEB-43B0-9C46-E1F0138C5C4C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518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BB863-C913-48B5-BD1A-638D82A0C76B}" type="datetimeFigureOut">
              <a:rPr lang="sv-SE" smtClean="0"/>
              <a:pPr/>
              <a:t>2013-11-08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2DC32-3504-46EA-A4CB-95ED6A325ED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5233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Redan 1980 hade Tim börjat</a:t>
            </a:r>
            <a:r>
              <a:rPr lang="sv-SE" baseline="0" dirty="0" smtClean="0"/>
              <a:t> skissa på det som skulle bli WWW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/>
              <a:t>World Wide Web</a:t>
            </a:r>
            <a:r>
              <a:rPr lang="sv-SE" baseline="0" dirty="0" smtClean="0"/>
              <a:t> </a:t>
            </a:r>
            <a:r>
              <a:rPr lang="sv-SE" baseline="0" dirty="0" err="1" smtClean="0"/>
              <a:t>skrevis</a:t>
            </a:r>
            <a:r>
              <a:rPr lang="sv-SE" baseline="0" dirty="0" smtClean="0"/>
              <a:t> i </a:t>
            </a:r>
            <a:r>
              <a:rPr lang="sv-SE" baseline="0" dirty="0" err="1" smtClean="0"/>
              <a:t>objective</a:t>
            </a:r>
            <a:r>
              <a:rPr lang="sv-SE" baseline="0" dirty="0" smtClean="0"/>
              <a:t> C på en NeXT-dator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08205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8241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W3C refererar till</a:t>
            </a:r>
            <a:r>
              <a:rPr lang="sv-SE" baseline="0" dirty="0" smtClean="0"/>
              <a:t> HTML5 som "The </a:t>
            </a:r>
            <a:r>
              <a:rPr lang="sv-SE" baseline="0" dirty="0" err="1" smtClean="0"/>
              <a:t>Open</a:t>
            </a:r>
            <a:r>
              <a:rPr lang="sv-SE" baseline="0" dirty="0" smtClean="0"/>
              <a:t> Web </a:t>
            </a:r>
            <a:r>
              <a:rPr lang="sv-SE" baseline="0" dirty="0" err="1" smtClean="0"/>
              <a:t>Platform</a:t>
            </a:r>
            <a:r>
              <a:rPr lang="sv-SE" baseline="0" dirty="0" smtClean="0"/>
              <a:t>"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27207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282" y="428608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2910" y="285732"/>
            <a:ext cx="7772400" cy="773912"/>
          </a:xfrm>
          <a:prstGeom prst="rect">
            <a:avLst/>
          </a:prstGeom>
        </p:spPr>
        <p:txBody>
          <a:bodyPr/>
          <a:lstStyle>
            <a:lvl1pPr>
              <a:defRPr>
                <a:latin typeface="Minya Nouvelle" pitchFamily="2" charset="0"/>
              </a:defRPr>
            </a:lvl1pPr>
          </a:lstStyle>
          <a:p>
            <a:r>
              <a:rPr lang="en-US" dirty="0" smtClean="0"/>
              <a:t>Master title style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7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28596" y="1000112"/>
            <a:ext cx="8215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142844" y="142856"/>
            <a:ext cx="8858312" cy="5429287"/>
          </a:xfrm>
          <a:prstGeom prst="rect">
            <a:avLst/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  <a:effectLst>
            <a:outerShdw blurRad="101600" dist="12700" dir="5400000" sx="102000" sy="102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1029" name="Group 5"/>
          <p:cNvGrpSpPr>
            <a:grpSpLocks noChangeAspect="1"/>
          </p:cNvGrpSpPr>
          <p:nvPr/>
        </p:nvGrpSpPr>
        <p:grpSpPr bwMode="auto">
          <a:xfrm>
            <a:off x="5286380" y="1142988"/>
            <a:ext cx="3466540" cy="4572012"/>
            <a:chOff x="-834" y="-63"/>
            <a:chExt cx="2032" cy="2680"/>
          </a:xfrm>
        </p:grpSpPr>
        <p:sp>
          <p:nvSpPr>
            <p:cNvPr id="2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834" y="-63"/>
              <a:ext cx="2032" cy="2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0" name="Rectangle 6"/>
            <p:cNvSpPr>
              <a:spLocks noChangeArrowheads="1"/>
            </p:cNvSpPr>
            <p:nvPr userDrawn="1"/>
          </p:nvSpPr>
          <p:spPr bwMode="auto">
            <a:xfrm>
              <a:off x="-834" y="-63"/>
              <a:ext cx="2032" cy="2680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1" name="Freeform 7"/>
            <p:cNvSpPr>
              <a:spLocks/>
            </p:cNvSpPr>
            <p:nvPr userDrawn="1"/>
          </p:nvSpPr>
          <p:spPr bwMode="auto">
            <a:xfrm>
              <a:off x="-647" y="413"/>
              <a:ext cx="924" cy="2204"/>
            </a:xfrm>
            <a:custGeom>
              <a:avLst/>
              <a:gdLst/>
              <a:ahLst/>
              <a:cxnLst>
                <a:cxn ang="0">
                  <a:pos x="113" y="2"/>
                </a:cxn>
                <a:cxn ang="0">
                  <a:pos x="272" y="18"/>
                </a:cxn>
                <a:cxn ang="0">
                  <a:pos x="469" y="44"/>
                </a:cxn>
                <a:cxn ang="0">
                  <a:pos x="649" y="81"/>
                </a:cxn>
                <a:cxn ang="0">
                  <a:pos x="825" y="138"/>
                </a:cxn>
                <a:cxn ang="0">
                  <a:pos x="990" y="219"/>
                </a:cxn>
                <a:cxn ang="0">
                  <a:pos x="1143" y="332"/>
                </a:cxn>
                <a:cxn ang="0">
                  <a:pos x="1283" y="483"/>
                </a:cxn>
                <a:cxn ang="0">
                  <a:pos x="1406" y="676"/>
                </a:cxn>
                <a:cxn ang="0">
                  <a:pos x="1510" y="920"/>
                </a:cxn>
                <a:cxn ang="0">
                  <a:pos x="1591" y="1220"/>
                </a:cxn>
                <a:cxn ang="0">
                  <a:pos x="1648" y="1583"/>
                </a:cxn>
                <a:cxn ang="0">
                  <a:pos x="1679" y="2013"/>
                </a:cxn>
                <a:cxn ang="0">
                  <a:pos x="1679" y="2518"/>
                </a:cxn>
                <a:cxn ang="0">
                  <a:pos x="1694" y="2985"/>
                </a:cxn>
                <a:cxn ang="0">
                  <a:pos x="1720" y="3394"/>
                </a:cxn>
                <a:cxn ang="0">
                  <a:pos x="1752" y="3743"/>
                </a:cxn>
                <a:cxn ang="0">
                  <a:pos x="1786" y="4026"/>
                </a:cxn>
                <a:cxn ang="0">
                  <a:pos x="1817" y="4234"/>
                </a:cxn>
                <a:cxn ang="0">
                  <a:pos x="1840" y="4364"/>
                </a:cxn>
                <a:cxn ang="0">
                  <a:pos x="1848" y="4408"/>
                </a:cxn>
                <a:cxn ang="0">
                  <a:pos x="914" y="4403"/>
                </a:cxn>
                <a:cxn ang="0">
                  <a:pos x="922" y="4369"/>
                </a:cxn>
                <a:cxn ang="0">
                  <a:pos x="942" y="4299"/>
                </a:cxn>
                <a:cxn ang="0">
                  <a:pos x="971" y="4182"/>
                </a:cxn>
                <a:cxn ang="0">
                  <a:pos x="1012" y="4010"/>
                </a:cxn>
                <a:cxn ang="0">
                  <a:pos x="1067" y="3774"/>
                </a:cxn>
                <a:cxn ang="0">
                  <a:pos x="1138" y="3466"/>
                </a:cxn>
                <a:cxn ang="0">
                  <a:pos x="1226" y="3077"/>
                </a:cxn>
                <a:cxn ang="0">
                  <a:pos x="1325" y="2596"/>
                </a:cxn>
                <a:cxn ang="0">
                  <a:pos x="1388" y="2153"/>
                </a:cxn>
                <a:cxn ang="0">
                  <a:pos x="1413" y="1769"/>
                </a:cxn>
                <a:cxn ang="0">
                  <a:pos x="1403" y="1441"/>
                </a:cxn>
                <a:cxn ang="0">
                  <a:pos x="1367" y="1163"/>
                </a:cxn>
                <a:cxn ang="0">
                  <a:pos x="1309" y="933"/>
                </a:cxn>
                <a:cxn ang="0">
                  <a:pos x="1234" y="743"/>
                </a:cxn>
                <a:cxn ang="0">
                  <a:pos x="1148" y="590"/>
                </a:cxn>
                <a:cxn ang="0">
                  <a:pos x="1055" y="470"/>
                </a:cxn>
                <a:cxn ang="0">
                  <a:pos x="964" y="379"/>
                </a:cxn>
                <a:cxn ang="0">
                  <a:pos x="878" y="309"/>
                </a:cxn>
                <a:cxn ang="0">
                  <a:pos x="781" y="245"/>
                </a:cxn>
                <a:cxn ang="0">
                  <a:pos x="581" y="153"/>
                </a:cxn>
                <a:cxn ang="0">
                  <a:pos x="411" y="114"/>
                </a:cxn>
                <a:cxn ang="0">
                  <a:pos x="297" y="104"/>
                </a:cxn>
                <a:cxn ang="0">
                  <a:pos x="245" y="99"/>
                </a:cxn>
                <a:cxn ang="0">
                  <a:pos x="193" y="85"/>
                </a:cxn>
                <a:cxn ang="0">
                  <a:pos x="130" y="67"/>
                </a:cxn>
                <a:cxn ang="0">
                  <a:pos x="47" y="39"/>
                </a:cxn>
                <a:cxn ang="0">
                  <a:pos x="0" y="10"/>
                </a:cxn>
                <a:cxn ang="0">
                  <a:pos x="27" y="0"/>
                </a:cxn>
              </a:cxnLst>
              <a:rect l="0" t="0" r="r" b="b"/>
              <a:pathLst>
                <a:path w="1848" h="4408">
                  <a:moveTo>
                    <a:pt x="27" y="0"/>
                  </a:moveTo>
                  <a:lnTo>
                    <a:pt x="76" y="0"/>
                  </a:lnTo>
                  <a:lnTo>
                    <a:pt x="113" y="2"/>
                  </a:lnTo>
                  <a:lnTo>
                    <a:pt x="157" y="5"/>
                  </a:lnTo>
                  <a:lnTo>
                    <a:pt x="211" y="11"/>
                  </a:lnTo>
                  <a:lnTo>
                    <a:pt x="272" y="18"/>
                  </a:lnTo>
                  <a:lnTo>
                    <a:pt x="346" y="26"/>
                  </a:lnTo>
                  <a:lnTo>
                    <a:pt x="407" y="34"/>
                  </a:lnTo>
                  <a:lnTo>
                    <a:pt x="469" y="44"/>
                  </a:lnTo>
                  <a:lnTo>
                    <a:pt x="529" y="54"/>
                  </a:lnTo>
                  <a:lnTo>
                    <a:pt x="589" y="67"/>
                  </a:lnTo>
                  <a:lnTo>
                    <a:pt x="649" y="81"/>
                  </a:lnTo>
                  <a:lnTo>
                    <a:pt x="709" y="98"/>
                  </a:lnTo>
                  <a:lnTo>
                    <a:pt x="766" y="115"/>
                  </a:lnTo>
                  <a:lnTo>
                    <a:pt x="825" y="138"/>
                  </a:lnTo>
                  <a:lnTo>
                    <a:pt x="880" y="161"/>
                  </a:lnTo>
                  <a:lnTo>
                    <a:pt x="935" y="189"/>
                  </a:lnTo>
                  <a:lnTo>
                    <a:pt x="990" y="219"/>
                  </a:lnTo>
                  <a:lnTo>
                    <a:pt x="1042" y="254"/>
                  </a:lnTo>
                  <a:lnTo>
                    <a:pt x="1094" y="291"/>
                  </a:lnTo>
                  <a:lnTo>
                    <a:pt x="1143" y="332"/>
                  </a:lnTo>
                  <a:lnTo>
                    <a:pt x="1192" y="377"/>
                  </a:lnTo>
                  <a:lnTo>
                    <a:pt x="1239" y="427"/>
                  </a:lnTo>
                  <a:lnTo>
                    <a:pt x="1283" y="483"/>
                  </a:lnTo>
                  <a:lnTo>
                    <a:pt x="1327" y="541"/>
                  </a:lnTo>
                  <a:lnTo>
                    <a:pt x="1367" y="606"/>
                  </a:lnTo>
                  <a:lnTo>
                    <a:pt x="1406" y="676"/>
                  </a:lnTo>
                  <a:lnTo>
                    <a:pt x="1444" y="752"/>
                  </a:lnTo>
                  <a:lnTo>
                    <a:pt x="1478" y="834"/>
                  </a:lnTo>
                  <a:lnTo>
                    <a:pt x="1510" y="920"/>
                  </a:lnTo>
                  <a:lnTo>
                    <a:pt x="1539" y="1014"/>
                  </a:lnTo>
                  <a:lnTo>
                    <a:pt x="1567" y="1113"/>
                  </a:lnTo>
                  <a:lnTo>
                    <a:pt x="1591" y="1220"/>
                  </a:lnTo>
                  <a:lnTo>
                    <a:pt x="1614" y="1334"/>
                  </a:lnTo>
                  <a:lnTo>
                    <a:pt x="1632" y="1454"/>
                  </a:lnTo>
                  <a:lnTo>
                    <a:pt x="1648" y="1583"/>
                  </a:lnTo>
                  <a:lnTo>
                    <a:pt x="1661" y="1717"/>
                  </a:lnTo>
                  <a:lnTo>
                    <a:pt x="1673" y="1862"/>
                  </a:lnTo>
                  <a:lnTo>
                    <a:pt x="1679" y="2013"/>
                  </a:lnTo>
                  <a:lnTo>
                    <a:pt x="1682" y="2172"/>
                  </a:lnTo>
                  <a:lnTo>
                    <a:pt x="1682" y="2341"/>
                  </a:lnTo>
                  <a:lnTo>
                    <a:pt x="1679" y="2518"/>
                  </a:lnTo>
                  <a:lnTo>
                    <a:pt x="1682" y="2679"/>
                  </a:lnTo>
                  <a:lnTo>
                    <a:pt x="1687" y="2835"/>
                  </a:lnTo>
                  <a:lnTo>
                    <a:pt x="1694" y="2985"/>
                  </a:lnTo>
                  <a:lnTo>
                    <a:pt x="1702" y="3128"/>
                  </a:lnTo>
                  <a:lnTo>
                    <a:pt x="1710" y="3264"/>
                  </a:lnTo>
                  <a:lnTo>
                    <a:pt x="1720" y="3394"/>
                  </a:lnTo>
                  <a:lnTo>
                    <a:pt x="1729" y="3518"/>
                  </a:lnTo>
                  <a:lnTo>
                    <a:pt x="1741" y="3635"/>
                  </a:lnTo>
                  <a:lnTo>
                    <a:pt x="1752" y="3743"/>
                  </a:lnTo>
                  <a:lnTo>
                    <a:pt x="1764" y="3846"/>
                  </a:lnTo>
                  <a:lnTo>
                    <a:pt x="1775" y="3940"/>
                  </a:lnTo>
                  <a:lnTo>
                    <a:pt x="1786" y="4026"/>
                  </a:lnTo>
                  <a:lnTo>
                    <a:pt x="1798" y="4104"/>
                  </a:lnTo>
                  <a:lnTo>
                    <a:pt x="1807" y="4172"/>
                  </a:lnTo>
                  <a:lnTo>
                    <a:pt x="1817" y="4234"/>
                  </a:lnTo>
                  <a:lnTo>
                    <a:pt x="1825" y="4286"/>
                  </a:lnTo>
                  <a:lnTo>
                    <a:pt x="1833" y="4330"/>
                  </a:lnTo>
                  <a:lnTo>
                    <a:pt x="1840" y="4364"/>
                  </a:lnTo>
                  <a:lnTo>
                    <a:pt x="1845" y="4389"/>
                  </a:lnTo>
                  <a:lnTo>
                    <a:pt x="1846" y="4403"/>
                  </a:lnTo>
                  <a:lnTo>
                    <a:pt x="1848" y="4408"/>
                  </a:lnTo>
                  <a:lnTo>
                    <a:pt x="912" y="4408"/>
                  </a:lnTo>
                  <a:lnTo>
                    <a:pt x="912" y="4406"/>
                  </a:lnTo>
                  <a:lnTo>
                    <a:pt x="914" y="4403"/>
                  </a:lnTo>
                  <a:lnTo>
                    <a:pt x="916" y="4395"/>
                  </a:lnTo>
                  <a:lnTo>
                    <a:pt x="919" y="4384"/>
                  </a:lnTo>
                  <a:lnTo>
                    <a:pt x="922" y="4369"/>
                  </a:lnTo>
                  <a:lnTo>
                    <a:pt x="929" y="4351"/>
                  </a:lnTo>
                  <a:lnTo>
                    <a:pt x="934" y="4327"/>
                  </a:lnTo>
                  <a:lnTo>
                    <a:pt x="942" y="4299"/>
                  </a:lnTo>
                  <a:lnTo>
                    <a:pt x="950" y="4265"/>
                  </a:lnTo>
                  <a:lnTo>
                    <a:pt x="960" y="4226"/>
                  </a:lnTo>
                  <a:lnTo>
                    <a:pt x="971" y="4182"/>
                  </a:lnTo>
                  <a:lnTo>
                    <a:pt x="982" y="4132"/>
                  </a:lnTo>
                  <a:lnTo>
                    <a:pt x="997" y="4073"/>
                  </a:lnTo>
                  <a:lnTo>
                    <a:pt x="1012" y="4010"/>
                  </a:lnTo>
                  <a:lnTo>
                    <a:pt x="1028" y="3938"/>
                  </a:lnTo>
                  <a:lnTo>
                    <a:pt x="1047" y="3860"/>
                  </a:lnTo>
                  <a:lnTo>
                    <a:pt x="1067" y="3774"/>
                  </a:lnTo>
                  <a:lnTo>
                    <a:pt x="1088" y="3680"/>
                  </a:lnTo>
                  <a:lnTo>
                    <a:pt x="1112" y="3578"/>
                  </a:lnTo>
                  <a:lnTo>
                    <a:pt x="1138" y="3466"/>
                  </a:lnTo>
                  <a:lnTo>
                    <a:pt x="1164" y="3345"/>
                  </a:lnTo>
                  <a:lnTo>
                    <a:pt x="1193" y="3217"/>
                  </a:lnTo>
                  <a:lnTo>
                    <a:pt x="1226" y="3077"/>
                  </a:lnTo>
                  <a:lnTo>
                    <a:pt x="1258" y="2928"/>
                  </a:lnTo>
                  <a:lnTo>
                    <a:pt x="1294" y="2759"/>
                  </a:lnTo>
                  <a:lnTo>
                    <a:pt x="1325" y="2596"/>
                  </a:lnTo>
                  <a:lnTo>
                    <a:pt x="1351" y="2442"/>
                  </a:lnTo>
                  <a:lnTo>
                    <a:pt x="1370" y="2294"/>
                  </a:lnTo>
                  <a:lnTo>
                    <a:pt x="1388" y="2153"/>
                  </a:lnTo>
                  <a:lnTo>
                    <a:pt x="1400" y="2018"/>
                  </a:lnTo>
                  <a:lnTo>
                    <a:pt x="1408" y="1890"/>
                  </a:lnTo>
                  <a:lnTo>
                    <a:pt x="1413" y="1769"/>
                  </a:lnTo>
                  <a:lnTo>
                    <a:pt x="1413" y="1654"/>
                  </a:lnTo>
                  <a:lnTo>
                    <a:pt x="1409" y="1544"/>
                  </a:lnTo>
                  <a:lnTo>
                    <a:pt x="1403" y="1441"/>
                  </a:lnTo>
                  <a:lnTo>
                    <a:pt x="1395" y="1342"/>
                  </a:lnTo>
                  <a:lnTo>
                    <a:pt x="1382" y="1251"/>
                  </a:lnTo>
                  <a:lnTo>
                    <a:pt x="1367" y="1163"/>
                  </a:lnTo>
                  <a:lnTo>
                    <a:pt x="1349" y="1082"/>
                  </a:lnTo>
                  <a:lnTo>
                    <a:pt x="1330" y="1004"/>
                  </a:lnTo>
                  <a:lnTo>
                    <a:pt x="1309" y="933"/>
                  </a:lnTo>
                  <a:lnTo>
                    <a:pt x="1284" y="864"/>
                  </a:lnTo>
                  <a:lnTo>
                    <a:pt x="1260" y="801"/>
                  </a:lnTo>
                  <a:lnTo>
                    <a:pt x="1234" y="743"/>
                  </a:lnTo>
                  <a:lnTo>
                    <a:pt x="1206" y="687"/>
                  </a:lnTo>
                  <a:lnTo>
                    <a:pt x="1177" y="637"/>
                  </a:lnTo>
                  <a:lnTo>
                    <a:pt x="1148" y="590"/>
                  </a:lnTo>
                  <a:lnTo>
                    <a:pt x="1117" y="548"/>
                  </a:lnTo>
                  <a:lnTo>
                    <a:pt x="1086" y="507"/>
                  </a:lnTo>
                  <a:lnTo>
                    <a:pt x="1055" y="470"/>
                  </a:lnTo>
                  <a:lnTo>
                    <a:pt x="1025" y="437"/>
                  </a:lnTo>
                  <a:lnTo>
                    <a:pt x="994" y="406"/>
                  </a:lnTo>
                  <a:lnTo>
                    <a:pt x="964" y="379"/>
                  </a:lnTo>
                  <a:lnTo>
                    <a:pt x="935" y="353"/>
                  </a:lnTo>
                  <a:lnTo>
                    <a:pt x="906" y="330"/>
                  </a:lnTo>
                  <a:lnTo>
                    <a:pt x="878" y="309"/>
                  </a:lnTo>
                  <a:lnTo>
                    <a:pt x="851" y="291"/>
                  </a:lnTo>
                  <a:lnTo>
                    <a:pt x="802" y="258"/>
                  </a:lnTo>
                  <a:lnTo>
                    <a:pt x="781" y="245"/>
                  </a:lnTo>
                  <a:lnTo>
                    <a:pt x="713" y="208"/>
                  </a:lnTo>
                  <a:lnTo>
                    <a:pt x="646" y="177"/>
                  </a:lnTo>
                  <a:lnTo>
                    <a:pt x="581" y="153"/>
                  </a:lnTo>
                  <a:lnTo>
                    <a:pt x="519" y="135"/>
                  </a:lnTo>
                  <a:lnTo>
                    <a:pt x="463" y="122"/>
                  </a:lnTo>
                  <a:lnTo>
                    <a:pt x="411" y="114"/>
                  </a:lnTo>
                  <a:lnTo>
                    <a:pt x="363" y="107"/>
                  </a:lnTo>
                  <a:lnTo>
                    <a:pt x="326" y="106"/>
                  </a:lnTo>
                  <a:lnTo>
                    <a:pt x="297" y="104"/>
                  </a:lnTo>
                  <a:lnTo>
                    <a:pt x="264" y="104"/>
                  </a:lnTo>
                  <a:lnTo>
                    <a:pt x="256" y="102"/>
                  </a:lnTo>
                  <a:lnTo>
                    <a:pt x="245" y="99"/>
                  </a:lnTo>
                  <a:lnTo>
                    <a:pt x="230" y="94"/>
                  </a:lnTo>
                  <a:lnTo>
                    <a:pt x="212" y="91"/>
                  </a:lnTo>
                  <a:lnTo>
                    <a:pt x="193" y="85"/>
                  </a:lnTo>
                  <a:lnTo>
                    <a:pt x="173" y="80"/>
                  </a:lnTo>
                  <a:lnTo>
                    <a:pt x="151" y="73"/>
                  </a:lnTo>
                  <a:lnTo>
                    <a:pt x="130" y="67"/>
                  </a:lnTo>
                  <a:lnTo>
                    <a:pt x="107" y="59"/>
                  </a:lnTo>
                  <a:lnTo>
                    <a:pt x="65" y="46"/>
                  </a:lnTo>
                  <a:lnTo>
                    <a:pt x="47" y="39"/>
                  </a:lnTo>
                  <a:lnTo>
                    <a:pt x="8" y="20"/>
                  </a:lnTo>
                  <a:lnTo>
                    <a:pt x="1" y="15"/>
                  </a:lnTo>
                  <a:lnTo>
                    <a:pt x="0" y="10"/>
                  </a:lnTo>
                  <a:lnTo>
                    <a:pt x="3" y="5"/>
                  </a:lnTo>
                  <a:lnTo>
                    <a:pt x="11" y="2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2" name="Freeform 8"/>
            <p:cNvSpPr>
              <a:spLocks/>
            </p:cNvSpPr>
            <p:nvPr userDrawn="1"/>
          </p:nvSpPr>
          <p:spPr bwMode="auto">
            <a:xfrm>
              <a:off x="644" y="1287"/>
              <a:ext cx="383" cy="383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445" y="5"/>
                </a:cxn>
                <a:cxn ang="0">
                  <a:pos x="504" y="20"/>
                </a:cxn>
                <a:cxn ang="0">
                  <a:pos x="559" y="43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2"/>
                </a:cxn>
                <a:cxn ang="0">
                  <a:pos x="723" y="558"/>
                </a:cxn>
                <a:cxn ang="0">
                  <a:pos x="692" y="608"/>
                </a:cxn>
                <a:cxn ang="0">
                  <a:pos x="653" y="653"/>
                </a:cxn>
                <a:cxn ang="0">
                  <a:pos x="609" y="691"/>
                </a:cxn>
                <a:cxn ang="0">
                  <a:pos x="559" y="723"/>
                </a:cxn>
                <a:cxn ang="0">
                  <a:pos x="504" y="746"/>
                </a:cxn>
                <a:cxn ang="0">
                  <a:pos x="445" y="761"/>
                </a:cxn>
                <a:cxn ang="0">
                  <a:pos x="384" y="766"/>
                </a:cxn>
                <a:cxn ang="0">
                  <a:pos x="322" y="761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1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7" y="43"/>
                </a:cxn>
                <a:cxn ang="0">
                  <a:pos x="262" y="20"/>
                </a:cxn>
                <a:cxn ang="0">
                  <a:pos x="322" y="5"/>
                </a:cxn>
                <a:cxn ang="0">
                  <a:pos x="384" y="0"/>
                </a:cxn>
              </a:cxnLst>
              <a:rect l="0" t="0" r="r" b="b"/>
              <a:pathLst>
                <a:path w="765" h="766">
                  <a:moveTo>
                    <a:pt x="384" y="0"/>
                  </a:moveTo>
                  <a:lnTo>
                    <a:pt x="445" y="5"/>
                  </a:lnTo>
                  <a:lnTo>
                    <a:pt x="504" y="20"/>
                  </a:lnTo>
                  <a:lnTo>
                    <a:pt x="559" y="43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2"/>
                  </a:lnTo>
                  <a:lnTo>
                    <a:pt x="723" y="558"/>
                  </a:lnTo>
                  <a:lnTo>
                    <a:pt x="692" y="608"/>
                  </a:lnTo>
                  <a:lnTo>
                    <a:pt x="653" y="653"/>
                  </a:lnTo>
                  <a:lnTo>
                    <a:pt x="609" y="691"/>
                  </a:lnTo>
                  <a:lnTo>
                    <a:pt x="559" y="723"/>
                  </a:lnTo>
                  <a:lnTo>
                    <a:pt x="504" y="746"/>
                  </a:lnTo>
                  <a:lnTo>
                    <a:pt x="445" y="761"/>
                  </a:lnTo>
                  <a:lnTo>
                    <a:pt x="384" y="766"/>
                  </a:lnTo>
                  <a:lnTo>
                    <a:pt x="322" y="761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1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7" y="43"/>
                  </a:lnTo>
                  <a:lnTo>
                    <a:pt x="262" y="20"/>
                  </a:lnTo>
                  <a:lnTo>
                    <a:pt x="322" y="5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3" name="Freeform 9"/>
            <p:cNvSpPr>
              <a:spLocks/>
            </p:cNvSpPr>
            <p:nvPr userDrawn="1"/>
          </p:nvSpPr>
          <p:spPr bwMode="auto">
            <a:xfrm>
              <a:off x="243" y="1048"/>
              <a:ext cx="382" cy="382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2" y="20"/>
                </a:cxn>
                <a:cxn ang="0">
                  <a:pos x="557" y="42"/>
                </a:cxn>
                <a:cxn ang="0">
                  <a:pos x="607" y="73"/>
                </a:cxn>
                <a:cxn ang="0">
                  <a:pos x="653" y="112"/>
                </a:cxn>
                <a:cxn ang="0">
                  <a:pos x="690" y="156"/>
                </a:cxn>
                <a:cxn ang="0">
                  <a:pos x="723" y="206"/>
                </a:cxn>
                <a:cxn ang="0">
                  <a:pos x="745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5" y="502"/>
                </a:cxn>
                <a:cxn ang="0">
                  <a:pos x="723" y="557"/>
                </a:cxn>
                <a:cxn ang="0">
                  <a:pos x="690" y="608"/>
                </a:cxn>
                <a:cxn ang="0">
                  <a:pos x="653" y="653"/>
                </a:cxn>
                <a:cxn ang="0">
                  <a:pos x="607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1" y="746"/>
                </a:cxn>
                <a:cxn ang="0">
                  <a:pos x="206" y="723"/>
                </a:cxn>
                <a:cxn ang="0">
                  <a:pos x="156" y="691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7"/>
                </a:cxn>
                <a:cxn ang="0">
                  <a:pos x="19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19" y="262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1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2" y="20"/>
                  </a:lnTo>
                  <a:lnTo>
                    <a:pt x="557" y="42"/>
                  </a:lnTo>
                  <a:lnTo>
                    <a:pt x="607" y="73"/>
                  </a:lnTo>
                  <a:lnTo>
                    <a:pt x="653" y="112"/>
                  </a:lnTo>
                  <a:lnTo>
                    <a:pt x="690" y="156"/>
                  </a:lnTo>
                  <a:lnTo>
                    <a:pt x="723" y="206"/>
                  </a:lnTo>
                  <a:lnTo>
                    <a:pt x="745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5" y="502"/>
                  </a:lnTo>
                  <a:lnTo>
                    <a:pt x="723" y="557"/>
                  </a:lnTo>
                  <a:lnTo>
                    <a:pt x="690" y="608"/>
                  </a:lnTo>
                  <a:lnTo>
                    <a:pt x="653" y="653"/>
                  </a:lnTo>
                  <a:lnTo>
                    <a:pt x="607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1" y="746"/>
                  </a:lnTo>
                  <a:lnTo>
                    <a:pt x="206" y="723"/>
                  </a:lnTo>
                  <a:lnTo>
                    <a:pt x="156" y="691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7"/>
                  </a:lnTo>
                  <a:lnTo>
                    <a:pt x="19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19" y="262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1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4" name="Freeform 10"/>
            <p:cNvSpPr>
              <a:spLocks/>
            </p:cNvSpPr>
            <p:nvPr userDrawn="1"/>
          </p:nvSpPr>
          <p:spPr bwMode="auto">
            <a:xfrm>
              <a:off x="257" y="1515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10" y="75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6" y="263"/>
                </a:cxn>
                <a:cxn ang="0">
                  <a:pos x="761" y="322"/>
                </a:cxn>
                <a:cxn ang="0">
                  <a:pos x="765" y="383"/>
                </a:cxn>
                <a:cxn ang="0">
                  <a:pos x="761" y="445"/>
                </a:cxn>
                <a:cxn ang="0">
                  <a:pos x="746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10" y="692"/>
                </a:cxn>
                <a:cxn ang="0">
                  <a:pos x="559" y="723"/>
                </a:cxn>
                <a:cxn ang="0">
                  <a:pos x="504" y="746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2"/>
                </a:cxn>
                <a:cxn ang="0">
                  <a:pos x="113" y="653"/>
                </a:cxn>
                <a:cxn ang="0">
                  <a:pos x="74" y="609"/>
                </a:cxn>
                <a:cxn ang="0">
                  <a:pos x="43" y="559"/>
                </a:cxn>
                <a:cxn ang="0">
                  <a:pos x="20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20" y="263"/>
                </a:cxn>
                <a:cxn ang="0">
                  <a:pos x="43" y="208"/>
                </a:cxn>
                <a:cxn ang="0">
                  <a:pos x="74" y="157"/>
                </a:cxn>
                <a:cxn ang="0">
                  <a:pos x="113" y="112"/>
                </a:cxn>
                <a:cxn ang="0">
                  <a:pos x="156" y="75"/>
                </a:cxn>
                <a:cxn ang="0">
                  <a:pos x="207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10" y="75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6" y="263"/>
                  </a:lnTo>
                  <a:lnTo>
                    <a:pt x="761" y="322"/>
                  </a:lnTo>
                  <a:lnTo>
                    <a:pt x="765" y="383"/>
                  </a:lnTo>
                  <a:lnTo>
                    <a:pt x="761" y="445"/>
                  </a:lnTo>
                  <a:lnTo>
                    <a:pt x="746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10" y="692"/>
                  </a:lnTo>
                  <a:lnTo>
                    <a:pt x="559" y="723"/>
                  </a:lnTo>
                  <a:lnTo>
                    <a:pt x="504" y="746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2"/>
                  </a:lnTo>
                  <a:lnTo>
                    <a:pt x="113" y="653"/>
                  </a:lnTo>
                  <a:lnTo>
                    <a:pt x="74" y="609"/>
                  </a:lnTo>
                  <a:lnTo>
                    <a:pt x="43" y="559"/>
                  </a:lnTo>
                  <a:lnTo>
                    <a:pt x="20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20" y="263"/>
                  </a:lnTo>
                  <a:lnTo>
                    <a:pt x="43" y="208"/>
                  </a:lnTo>
                  <a:lnTo>
                    <a:pt x="74" y="157"/>
                  </a:lnTo>
                  <a:lnTo>
                    <a:pt x="113" y="112"/>
                  </a:lnTo>
                  <a:lnTo>
                    <a:pt x="156" y="75"/>
                  </a:lnTo>
                  <a:lnTo>
                    <a:pt x="207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5" name="Freeform 11"/>
            <p:cNvSpPr>
              <a:spLocks/>
            </p:cNvSpPr>
            <p:nvPr userDrawn="1"/>
          </p:nvSpPr>
          <p:spPr bwMode="auto">
            <a:xfrm>
              <a:off x="612" y="774"/>
              <a:ext cx="382" cy="382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20"/>
                </a:cxn>
                <a:cxn ang="0">
                  <a:pos x="557" y="43"/>
                </a:cxn>
                <a:cxn ang="0">
                  <a:pos x="608" y="74"/>
                </a:cxn>
                <a:cxn ang="0">
                  <a:pos x="653" y="113"/>
                </a:cxn>
                <a:cxn ang="0">
                  <a:pos x="691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1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3"/>
                </a:cxn>
                <a:cxn ang="0">
                  <a:pos x="723" y="558"/>
                </a:cxn>
                <a:cxn ang="0">
                  <a:pos x="691" y="608"/>
                </a:cxn>
                <a:cxn ang="0">
                  <a:pos x="653" y="654"/>
                </a:cxn>
                <a:cxn ang="0">
                  <a:pos x="608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1"/>
                </a:cxn>
                <a:cxn ang="0">
                  <a:pos x="382" y="766"/>
                </a:cxn>
                <a:cxn ang="0">
                  <a:pos x="320" y="761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1"/>
                </a:cxn>
                <a:cxn ang="0">
                  <a:pos x="112" y="654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3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1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3"/>
                </a:cxn>
                <a:cxn ang="0">
                  <a:pos x="156" y="74"/>
                </a:cxn>
                <a:cxn ang="0">
                  <a:pos x="207" y="43"/>
                </a:cxn>
                <a:cxn ang="0">
                  <a:pos x="262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6">
                  <a:moveTo>
                    <a:pt x="382" y="0"/>
                  </a:moveTo>
                  <a:lnTo>
                    <a:pt x="444" y="5"/>
                  </a:lnTo>
                  <a:lnTo>
                    <a:pt x="502" y="20"/>
                  </a:lnTo>
                  <a:lnTo>
                    <a:pt x="557" y="43"/>
                  </a:lnTo>
                  <a:lnTo>
                    <a:pt x="608" y="74"/>
                  </a:lnTo>
                  <a:lnTo>
                    <a:pt x="653" y="113"/>
                  </a:lnTo>
                  <a:lnTo>
                    <a:pt x="691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1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3"/>
                  </a:lnTo>
                  <a:lnTo>
                    <a:pt x="723" y="558"/>
                  </a:lnTo>
                  <a:lnTo>
                    <a:pt x="691" y="608"/>
                  </a:lnTo>
                  <a:lnTo>
                    <a:pt x="653" y="654"/>
                  </a:lnTo>
                  <a:lnTo>
                    <a:pt x="608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1"/>
                  </a:lnTo>
                  <a:lnTo>
                    <a:pt x="382" y="766"/>
                  </a:lnTo>
                  <a:lnTo>
                    <a:pt x="320" y="761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1"/>
                  </a:lnTo>
                  <a:lnTo>
                    <a:pt x="112" y="654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3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1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3"/>
                  </a:lnTo>
                  <a:lnTo>
                    <a:pt x="156" y="74"/>
                  </a:lnTo>
                  <a:lnTo>
                    <a:pt x="207" y="43"/>
                  </a:lnTo>
                  <a:lnTo>
                    <a:pt x="262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6" name="Freeform 12"/>
            <p:cNvSpPr>
              <a:spLocks/>
            </p:cNvSpPr>
            <p:nvPr userDrawn="1"/>
          </p:nvSpPr>
          <p:spPr bwMode="auto">
            <a:xfrm>
              <a:off x="186" y="584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8" y="73"/>
                </a:cxn>
                <a:cxn ang="0">
                  <a:pos x="653" y="112"/>
                </a:cxn>
                <a:cxn ang="0">
                  <a:pos x="690" y="156"/>
                </a:cxn>
                <a:cxn ang="0">
                  <a:pos x="723" y="206"/>
                </a:cxn>
                <a:cxn ang="0">
                  <a:pos x="746" y="261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3"/>
                </a:cxn>
                <a:cxn ang="0">
                  <a:pos x="746" y="502"/>
                </a:cxn>
                <a:cxn ang="0">
                  <a:pos x="723" y="557"/>
                </a:cxn>
                <a:cxn ang="0">
                  <a:pos x="690" y="608"/>
                </a:cxn>
                <a:cxn ang="0">
                  <a:pos x="653" y="653"/>
                </a:cxn>
                <a:cxn ang="0">
                  <a:pos x="608" y="690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6"/>
                </a:cxn>
                <a:cxn ang="0">
                  <a:pos x="206" y="723"/>
                </a:cxn>
                <a:cxn ang="0">
                  <a:pos x="156" y="690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7"/>
                </a:cxn>
                <a:cxn ang="0">
                  <a:pos x="20" y="502"/>
                </a:cxn>
                <a:cxn ang="0">
                  <a:pos x="5" y="443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1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5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8" y="73"/>
                  </a:lnTo>
                  <a:lnTo>
                    <a:pt x="653" y="112"/>
                  </a:lnTo>
                  <a:lnTo>
                    <a:pt x="690" y="156"/>
                  </a:lnTo>
                  <a:lnTo>
                    <a:pt x="723" y="206"/>
                  </a:lnTo>
                  <a:lnTo>
                    <a:pt x="746" y="261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3"/>
                  </a:lnTo>
                  <a:lnTo>
                    <a:pt x="746" y="502"/>
                  </a:lnTo>
                  <a:lnTo>
                    <a:pt x="723" y="557"/>
                  </a:lnTo>
                  <a:lnTo>
                    <a:pt x="690" y="608"/>
                  </a:lnTo>
                  <a:lnTo>
                    <a:pt x="653" y="653"/>
                  </a:lnTo>
                  <a:lnTo>
                    <a:pt x="608" y="690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6"/>
                  </a:lnTo>
                  <a:lnTo>
                    <a:pt x="206" y="723"/>
                  </a:lnTo>
                  <a:lnTo>
                    <a:pt x="156" y="690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7"/>
                  </a:lnTo>
                  <a:lnTo>
                    <a:pt x="20" y="502"/>
                  </a:lnTo>
                  <a:lnTo>
                    <a:pt x="5" y="443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1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7" name="Freeform 13"/>
            <p:cNvSpPr>
              <a:spLocks/>
            </p:cNvSpPr>
            <p:nvPr userDrawn="1"/>
          </p:nvSpPr>
          <p:spPr bwMode="auto">
            <a:xfrm>
              <a:off x="556" y="308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4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8" y="74"/>
                </a:cxn>
                <a:cxn ang="0">
                  <a:pos x="653" y="112"/>
                </a:cxn>
                <a:cxn ang="0">
                  <a:pos x="691" y="157"/>
                </a:cxn>
                <a:cxn ang="0">
                  <a:pos x="723" y="207"/>
                </a:cxn>
                <a:cxn ang="0">
                  <a:pos x="746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6" y="503"/>
                </a:cxn>
                <a:cxn ang="0">
                  <a:pos x="723" y="558"/>
                </a:cxn>
                <a:cxn ang="0">
                  <a:pos x="691" y="609"/>
                </a:cxn>
                <a:cxn ang="0">
                  <a:pos x="653" y="653"/>
                </a:cxn>
                <a:cxn ang="0">
                  <a:pos x="608" y="692"/>
                </a:cxn>
                <a:cxn ang="0">
                  <a:pos x="557" y="723"/>
                </a:cxn>
                <a:cxn ang="0">
                  <a:pos x="502" y="745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5"/>
                </a:cxn>
                <a:cxn ang="0">
                  <a:pos x="206" y="723"/>
                </a:cxn>
                <a:cxn ang="0">
                  <a:pos x="156" y="692"/>
                </a:cxn>
                <a:cxn ang="0">
                  <a:pos x="112" y="653"/>
                </a:cxn>
                <a:cxn ang="0">
                  <a:pos x="73" y="609"/>
                </a:cxn>
                <a:cxn ang="0">
                  <a:pos x="42" y="558"/>
                </a:cxn>
                <a:cxn ang="0">
                  <a:pos x="20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20" y="263"/>
                </a:cxn>
                <a:cxn ang="0">
                  <a:pos x="42" y="207"/>
                </a:cxn>
                <a:cxn ang="0">
                  <a:pos x="73" y="157"/>
                </a:cxn>
                <a:cxn ang="0">
                  <a:pos x="112" y="112"/>
                </a:cxn>
                <a:cxn ang="0">
                  <a:pos x="156" y="74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4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4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8" y="74"/>
                  </a:lnTo>
                  <a:lnTo>
                    <a:pt x="653" y="112"/>
                  </a:lnTo>
                  <a:lnTo>
                    <a:pt x="691" y="157"/>
                  </a:lnTo>
                  <a:lnTo>
                    <a:pt x="723" y="207"/>
                  </a:lnTo>
                  <a:lnTo>
                    <a:pt x="746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6" y="503"/>
                  </a:lnTo>
                  <a:lnTo>
                    <a:pt x="723" y="558"/>
                  </a:lnTo>
                  <a:lnTo>
                    <a:pt x="691" y="609"/>
                  </a:lnTo>
                  <a:lnTo>
                    <a:pt x="653" y="653"/>
                  </a:lnTo>
                  <a:lnTo>
                    <a:pt x="608" y="692"/>
                  </a:lnTo>
                  <a:lnTo>
                    <a:pt x="557" y="723"/>
                  </a:lnTo>
                  <a:lnTo>
                    <a:pt x="502" y="745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5"/>
                  </a:lnTo>
                  <a:lnTo>
                    <a:pt x="206" y="723"/>
                  </a:lnTo>
                  <a:lnTo>
                    <a:pt x="156" y="692"/>
                  </a:lnTo>
                  <a:lnTo>
                    <a:pt x="112" y="653"/>
                  </a:lnTo>
                  <a:lnTo>
                    <a:pt x="73" y="609"/>
                  </a:lnTo>
                  <a:lnTo>
                    <a:pt x="42" y="558"/>
                  </a:lnTo>
                  <a:lnTo>
                    <a:pt x="20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20" y="263"/>
                  </a:lnTo>
                  <a:lnTo>
                    <a:pt x="42" y="207"/>
                  </a:lnTo>
                  <a:lnTo>
                    <a:pt x="73" y="157"/>
                  </a:lnTo>
                  <a:lnTo>
                    <a:pt x="112" y="112"/>
                  </a:lnTo>
                  <a:lnTo>
                    <a:pt x="156" y="74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8" name="Freeform 14"/>
            <p:cNvSpPr>
              <a:spLocks/>
            </p:cNvSpPr>
            <p:nvPr userDrawn="1"/>
          </p:nvSpPr>
          <p:spPr bwMode="auto">
            <a:xfrm>
              <a:off x="967" y="1089"/>
              <a:ext cx="223" cy="224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68" y="5"/>
                </a:cxn>
                <a:cxn ang="0">
                  <a:pos x="310" y="18"/>
                </a:cxn>
                <a:cxn ang="0">
                  <a:pos x="349" y="39"/>
                </a:cxn>
                <a:cxn ang="0">
                  <a:pos x="382" y="65"/>
                </a:cxn>
                <a:cxn ang="0">
                  <a:pos x="409" y="99"/>
                </a:cxn>
                <a:cxn ang="0">
                  <a:pos x="429" y="136"/>
                </a:cxn>
                <a:cxn ang="0">
                  <a:pos x="442" y="179"/>
                </a:cxn>
                <a:cxn ang="0">
                  <a:pos x="447" y="224"/>
                </a:cxn>
                <a:cxn ang="0">
                  <a:pos x="442" y="270"/>
                </a:cxn>
                <a:cxn ang="0">
                  <a:pos x="429" y="312"/>
                </a:cxn>
                <a:cxn ang="0">
                  <a:pos x="409" y="349"/>
                </a:cxn>
                <a:cxn ang="0">
                  <a:pos x="382" y="383"/>
                </a:cxn>
                <a:cxn ang="0">
                  <a:pos x="349" y="409"/>
                </a:cxn>
                <a:cxn ang="0">
                  <a:pos x="310" y="430"/>
                </a:cxn>
                <a:cxn ang="0">
                  <a:pos x="268" y="443"/>
                </a:cxn>
                <a:cxn ang="0">
                  <a:pos x="223" y="448"/>
                </a:cxn>
                <a:cxn ang="0">
                  <a:pos x="177" y="443"/>
                </a:cxn>
                <a:cxn ang="0">
                  <a:pos x="137" y="430"/>
                </a:cxn>
                <a:cxn ang="0">
                  <a:pos x="98" y="409"/>
                </a:cxn>
                <a:cxn ang="0">
                  <a:pos x="65" y="383"/>
                </a:cxn>
                <a:cxn ang="0">
                  <a:pos x="37" y="349"/>
                </a:cxn>
                <a:cxn ang="0">
                  <a:pos x="18" y="312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6"/>
                </a:cxn>
                <a:cxn ang="0">
                  <a:pos x="37" y="99"/>
                </a:cxn>
                <a:cxn ang="0">
                  <a:pos x="65" y="65"/>
                </a:cxn>
                <a:cxn ang="0">
                  <a:pos x="98" y="39"/>
                </a:cxn>
                <a:cxn ang="0">
                  <a:pos x="137" y="18"/>
                </a:cxn>
                <a:cxn ang="0">
                  <a:pos x="177" y="5"/>
                </a:cxn>
                <a:cxn ang="0">
                  <a:pos x="223" y="0"/>
                </a:cxn>
              </a:cxnLst>
              <a:rect l="0" t="0" r="r" b="b"/>
              <a:pathLst>
                <a:path w="447" h="448">
                  <a:moveTo>
                    <a:pt x="223" y="0"/>
                  </a:moveTo>
                  <a:lnTo>
                    <a:pt x="268" y="5"/>
                  </a:lnTo>
                  <a:lnTo>
                    <a:pt x="310" y="18"/>
                  </a:lnTo>
                  <a:lnTo>
                    <a:pt x="349" y="39"/>
                  </a:lnTo>
                  <a:lnTo>
                    <a:pt x="382" y="65"/>
                  </a:lnTo>
                  <a:lnTo>
                    <a:pt x="409" y="99"/>
                  </a:lnTo>
                  <a:lnTo>
                    <a:pt x="429" y="136"/>
                  </a:lnTo>
                  <a:lnTo>
                    <a:pt x="442" y="179"/>
                  </a:lnTo>
                  <a:lnTo>
                    <a:pt x="447" y="224"/>
                  </a:lnTo>
                  <a:lnTo>
                    <a:pt x="442" y="270"/>
                  </a:lnTo>
                  <a:lnTo>
                    <a:pt x="429" y="312"/>
                  </a:lnTo>
                  <a:lnTo>
                    <a:pt x="409" y="349"/>
                  </a:lnTo>
                  <a:lnTo>
                    <a:pt x="382" y="383"/>
                  </a:lnTo>
                  <a:lnTo>
                    <a:pt x="349" y="409"/>
                  </a:lnTo>
                  <a:lnTo>
                    <a:pt x="310" y="430"/>
                  </a:lnTo>
                  <a:lnTo>
                    <a:pt x="268" y="443"/>
                  </a:lnTo>
                  <a:lnTo>
                    <a:pt x="223" y="448"/>
                  </a:lnTo>
                  <a:lnTo>
                    <a:pt x="177" y="443"/>
                  </a:lnTo>
                  <a:lnTo>
                    <a:pt x="137" y="430"/>
                  </a:lnTo>
                  <a:lnTo>
                    <a:pt x="98" y="409"/>
                  </a:lnTo>
                  <a:lnTo>
                    <a:pt x="65" y="383"/>
                  </a:lnTo>
                  <a:lnTo>
                    <a:pt x="37" y="349"/>
                  </a:lnTo>
                  <a:lnTo>
                    <a:pt x="18" y="312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6"/>
                  </a:lnTo>
                  <a:lnTo>
                    <a:pt x="37" y="99"/>
                  </a:lnTo>
                  <a:lnTo>
                    <a:pt x="65" y="65"/>
                  </a:lnTo>
                  <a:lnTo>
                    <a:pt x="98" y="39"/>
                  </a:lnTo>
                  <a:lnTo>
                    <a:pt x="137" y="18"/>
                  </a:lnTo>
                  <a:lnTo>
                    <a:pt x="177" y="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9" name="Freeform 15"/>
            <p:cNvSpPr>
              <a:spLocks/>
            </p:cNvSpPr>
            <p:nvPr userDrawn="1"/>
          </p:nvSpPr>
          <p:spPr bwMode="auto">
            <a:xfrm>
              <a:off x="-9" y="-63"/>
              <a:ext cx="224" cy="223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270" y="5"/>
                </a:cxn>
                <a:cxn ang="0">
                  <a:pos x="312" y="18"/>
                </a:cxn>
                <a:cxn ang="0">
                  <a:pos x="350" y="37"/>
                </a:cxn>
                <a:cxn ang="0">
                  <a:pos x="384" y="65"/>
                </a:cxn>
                <a:cxn ang="0">
                  <a:pos x="410" y="97"/>
                </a:cxn>
                <a:cxn ang="0">
                  <a:pos x="431" y="136"/>
                </a:cxn>
                <a:cxn ang="0">
                  <a:pos x="444" y="179"/>
                </a:cxn>
                <a:cxn ang="0">
                  <a:pos x="449" y="224"/>
                </a:cxn>
                <a:cxn ang="0">
                  <a:pos x="444" y="270"/>
                </a:cxn>
                <a:cxn ang="0">
                  <a:pos x="431" y="310"/>
                </a:cxn>
                <a:cxn ang="0">
                  <a:pos x="410" y="349"/>
                </a:cxn>
                <a:cxn ang="0">
                  <a:pos x="384" y="382"/>
                </a:cxn>
                <a:cxn ang="0">
                  <a:pos x="350" y="409"/>
                </a:cxn>
                <a:cxn ang="0">
                  <a:pos x="312" y="429"/>
                </a:cxn>
                <a:cxn ang="0">
                  <a:pos x="270" y="442"/>
                </a:cxn>
                <a:cxn ang="0">
                  <a:pos x="224" y="447"/>
                </a:cxn>
                <a:cxn ang="0">
                  <a:pos x="179" y="442"/>
                </a:cxn>
                <a:cxn ang="0">
                  <a:pos x="137" y="429"/>
                </a:cxn>
                <a:cxn ang="0">
                  <a:pos x="99" y="409"/>
                </a:cxn>
                <a:cxn ang="0">
                  <a:pos x="65" y="382"/>
                </a:cxn>
                <a:cxn ang="0">
                  <a:pos x="39" y="349"/>
                </a:cxn>
                <a:cxn ang="0">
                  <a:pos x="18" y="310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6"/>
                </a:cxn>
                <a:cxn ang="0">
                  <a:pos x="39" y="97"/>
                </a:cxn>
                <a:cxn ang="0">
                  <a:pos x="65" y="65"/>
                </a:cxn>
                <a:cxn ang="0">
                  <a:pos x="99" y="37"/>
                </a:cxn>
                <a:cxn ang="0">
                  <a:pos x="137" y="18"/>
                </a:cxn>
                <a:cxn ang="0">
                  <a:pos x="179" y="5"/>
                </a:cxn>
                <a:cxn ang="0">
                  <a:pos x="224" y="0"/>
                </a:cxn>
              </a:cxnLst>
              <a:rect l="0" t="0" r="r" b="b"/>
              <a:pathLst>
                <a:path w="449" h="447">
                  <a:moveTo>
                    <a:pt x="224" y="0"/>
                  </a:moveTo>
                  <a:lnTo>
                    <a:pt x="270" y="5"/>
                  </a:lnTo>
                  <a:lnTo>
                    <a:pt x="312" y="18"/>
                  </a:lnTo>
                  <a:lnTo>
                    <a:pt x="350" y="37"/>
                  </a:lnTo>
                  <a:lnTo>
                    <a:pt x="384" y="65"/>
                  </a:lnTo>
                  <a:lnTo>
                    <a:pt x="410" y="97"/>
                  </a:lnTo>
                  <a:lnTo>
                    <a:pt x="431" y="136"/>
                  </a:lnTo>
                  <a:lnTo>
                    <a:pt x="444" y="179"/>
                  </a:lnTo>
                  <a:lnTo>
                    <a:pt x="449" y="224"/>
                  </a:lnTo>
                  <a:lnTo>
                    <a:pt x="444" y="270"/>
                  </a:lnTo>
                  <a:lnTo>
                    <a:pt x="431" y="310"/>
                  </a:lnTo>
                  <a:lnTo>
                    <a:pt x="410" y="349"/>
                  </a:lnTo>
                  <a:lnTo>
                    <a:pt x="384" y="382"/>
                  </a:lnTo>
                  <a:lnTo>
                    <a:pt x="350" y="409"/>
                  </a:lnTo>
                  <a:lnTo>
                    <a:pt x="312" y="429"/>
                  </a:lnTo>
                  <a:lnTo>
                    <a:pt x="270" y="442"/>
                  </a:lnTo>
                  <a:lnTo>
                    <a:pt x="224" y="447"/>
                  </a:lnTo>
                  <a:lnTo>
                    <a:pt x="179" y="442"/>
                  </a:lnTo>
                  <a:lnTo>
                    <a:pt x="137" y="429"/>
                  </a:lnTo>
                  <a:lnTo>
                    <a:pt x="99" y="409"/>
                  </a:lnTo>
                  <a:lnTo>
                    <a:pt x="65" y="382"/>
                  </a:lnTo>
                  <a:lnTo>
                    <a:pt x="39" y="349"/>
                  </a:lnTo>
                  <a:lnTo>
                    <a:pt x="18" y="310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6"/>
                  </a:lnTo>
                  <a:lnTo>
                    <a:pt x="39" y="97"/>
                  </a:lnTo>
                  <a:lnTo>
                    <a:pt x="65" y="65"/>
                  </a:lnTo>
                  <a:lnTo>
                    <a:pt x="99" y="37"/>
                  </a:lnTo>
                  <a:lnTo>
                    <a:pt x="137" y="18"/>
                  </a:lnTo>
                  <a:lnTo>
                    <a:pt x="179" y="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0" name="Freeform 16"/>
            <p:cNvSpPr>
              <a:spLocks/>
            </p:cNvSpPr>
            <p:nvPr userDrawn="1"/>
          </p:nvSpPr>
          <p:spPr bwMode="auto">
            <a:xfrm>
              <a:off x="-397" y="140"/>
              <a:ext cx="223" cy="223"/>
            </a:xfrm>
            <a:custGeom>
              <a:avLst/>
              <a:gdLst/>
              <a:ahLst/>
              <a:cxnLst>
                <a:cxn ang="0">
                  <a:pos x="222" y="0"/>
                </a:cxn>
                <a:cxn ang="0">
                  <a:pos x="268" y="5"/>
                </a:cxn>
                <a:cxn ang="0">
                  <a:pos x="310" y="18"/>
                </a:cxn>
                <a:cxn ang="0">
                  <a:pos x="349" y="38"/>
                </a:cxn>
                <a:cxn ang="0">
                  <a:pos x="382" y="65"/>
                </a:cxn>
                <a:cxn ang="0">
                  <a:pos x="409" y="98"/>
                </a:cxn>
                <a:cxn ang="0">
                  <a:pos x="429" y="137"/>
                </a:cxn>
                <a:cxn ang="0">
                  <a:pos x="442" y="177"/>
                </a:cxn>
                <a:cxn ang="0">
                  <a:pos x="447" y="223"/>
                </a:cxn>
                <a:cxn ang="0">
                  <a:pos x="442" y="268"/>
                </a:cxn>
                <a:cxn ang="0">
                  <a:pos x="429" y="311"/>
                </a:cxn>
                <a:cxn ang="0">
                  <a:pos x="409" y="350"/>
                </a:cxn>
                <a:cxn ang="0">
                  <a:pos x="382" y="382"/>
                </a:cxn>
                <a:cxn ang="0">
                  <a:pos x="349" y="410"/>
                </a:cxn>
                <a:cxn ang="0">
                  <a:pos x="310" y="429"/>
                </a:cxn>
                <a:cxn ang="0">
                  <a:pos x="268" y="442"/>
                </a:cxn>
                <a:cxn ang="0">
                  <a:pos x="222" y="447"/>
                </a:cxn>
                <a:cxn ang="0">
                  <a:pos x="177" y="442"/>
                </a:cxn>
                <a:cxn ang="0">
                  <a:pos x="136" y="429"/>
                </a:cxn>
                <a:cxn ang="0">
                  <a:pos x="97" y="410"/>
                </a:cxn>
                <a:cxn ang="0">
                  <a:pos x="65" y="382"/>
                </a:cxn>
                <a:cxn ang="0">
                  <a:pos x="37" y="350"/>
                </a:cxn>
                <a:cxn ang="0">
                  <a:pos x="18" y="311"/>
                </a:cxn>
                <a:cxn ang="0">
                  <a:pos x="5" y="268"/>
                </a:cxn>
                <a:cxn ang="0">
                  <a:pos x="0" y="223"/>
                </a:cxn>
                <a:cxn ang="0">
                  <a:pos x="5" y="177"/>
                </a:cxn>
                <a:cxn ang="0">
                  <a:pos x="18" y="137"/>
                </a:cxn>
                <a:cxn ang="0">
                  <a:pos x="37" y="98"/>
                </a:cxn>
                <a:cxn ang="0">
                  <a:pos x="65" y="65"/>
                </a:cxn>
                <a:cxn ang="0">
                  <a:pos x="97" y="38"/>
                </a:cxn>
                <a:cxn ang="0">
                  <a:pos x="136" y="18"/>
                </a:cxn>
                <a:cxn ang="0">
                  <a:pos x="177" y="5"/>
                </a:cxn>
                <a:cxn ang="0">
                  <a:pos x="222" y="0"/>
                </a:cxn>
              </a:cxnLst>
              <a:rect l="0" t="0" r="r" b="b"/>
              <a:pathLst>
                <a:path w="447" h="447">
                  <a:moveTo>
                    <a:pt x="222" y="0"/>
                  </a:moveTo>
                  <a:lnTo>
                    <a:pt x="268" y="5"/>
                  </a:lnTo>
                  <a:lnTo>
                    <a:pt x="310" y="18"/>
                  </a:lnTo>
                  <a:lnTo>
                    <a:pt x="349" y="38"/>
                  </a:lnTo>
                  <a:lnTo>
                    <a:pt x="382" y="65"/>
                  </a:lnTo>
                  <a:lnTo>
                    <a:pt x="409" y="98"/>
                  </a:lnTo>
                  <a:lnTo>
                    <a:pt x="429" y="137"/>
                  </a:lnTo>
                  <a:lnTo>
                    <a:pt x="442" y="177"/>
                  </a:lnTo>
                  <a:lnTo>
                    <a:pt x="447" y="223"/>
                  </a:lnTo>
                  <a:lnTo>
                    <a:pt x="442" y="268"/>
                  </a:lnTo>
                  <a:lnTo>
                    <a:pt x="429" y="311"/>
                  </a:lnTo>
                  <a:lnTo>
                    <a:pt x="409" y="350"/>
                  </a:lnTo>
                  <a:lnTo>
                    <a:pt x="382" y="382"/>
                  </a:lnTo>
                  <a:lnTo>
                    <a:pt x="349" y="410"/>
                  </a:lnTo>
                  <a:lnTo>
                    <a:pt x="310" y="429"/>
                  </a:lnTo>
                  <a:lnTo>
                    <a:pt x="268" y="442"/>
                  </a:lnTo>
                  <a:lnTo>
                    <a:pt x="222" y="447"/>
                  </a:lnTo>
                  <a:lnTo>
                    <a:pt x="177" y="442"/>
                  </a:lnTo>
                  <a:lnTo>
                    <a:pt x="136" y="429"/>
                  </a:lnTo>
                  <a:lnTo>
                    <a:pt x="97" y="410"/>
                  </a:lnTo>
                  <a:lnTo>
                    <a:pt x="65" y="382"/>
                  </a:lnTo>
                  <a:lnTo>
                    <a:pt x="37" y="350"/>
                  </a:lnTo>
                  <a:lnTo>
                    <a:pt x="18" y="311"/>
                  </a:lnTo>
                  <a:lnTo>
                    <a:pt x="5" y="268"/>
                  </a:lnTo>
                  <a:lnTo>
                    <a:pt x="0" y="223"/>
                  </a:lnTo>
                  <a:lnTo>
                    <a:pt x="5" y="177"/>
                  </a:lnTo>
                  <a:lnTo>
                    <a:pt x="18" y="137"/>
                  </a:lnTo>
                  <a:lnTo>
                    <a:pt x="37" y="98"/>
                  </a:lnTo>
                  <a:lnTo>
                    <a:pt x="65" y="65"/>
                  </a:lnTo>
                  <a:lnTo>
                    <a:pt x="97" y="38"/>
                  </a:lnTo>
                  <a:lnTo>
                    <a:pt x="136" y="18"/>
                  </a:lnTo>
                  <a:lnTo>
                    <a:pt x="177" y="5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1" name="Freeform 17"/>
            <p:cNvSpPr>
              <a:spLocks/>
            </p:cNvSpPr>
            <p:nvPr userDrawn="1"/>
          </p:nvSpPr>
          <p:spPr bwMode="auto">
            <a:xfrm>
              <a:off x="-734" y="872"/>
              <a:ext cx="224" cy="224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269" y="5"/>
                </a:cxn>
                <a:cxn ang="0">
                  <a:pos x="312" y="18"/>
                </a:cxn>
                <a:cxn ang="0">
                  <a:pos x="349" y="39"/>
                </a:cxn>
                <a:cxn ang="0">
                  <a:pos x="381" y="65"/>
                </a:cxn>
                <a:cxn ang="0">
                  <a:pos x="409" y="99"/>
                </a:cxn>
                <a:cxn ang="0">
                  <a:pos x="430" y="137"/>
                </a:cxn>
                <a:cxn ang="0">
                  <a:pos x="443" y="179"/>
                </a:cxn>
                <a:cxn ang="0">
                  <a:pos x="448" y="224"/>
                </a:cxn>
                <a:cxn ang="0">
                  <a:pos x="443" y="270"/>
                </a:cxn>
                <a:cxn ang="0">
                  <a:pos x="430" y="312"/>
                </a:cxn>
                <a:cxn ang="0">
                  <a:pos x="409" y="349"/>
                </a:cxn>
                <a:cxn ang="0">
                  <a:pos x="381" y="382"/>
                </a:cxn>
                <a:cxn ang="0">
                  <a:pos x="349" y="410"/>
                </a:cxn>
                <a:cxn ang="0">
                  <a:pos x="312" y="431"/>
                </a:cxn>
                <a:cxn ang="0">
                  <a:pos x="269" y="444"/>
                </a:cxn>
                <a:cxn ang="0">
                  <a:pos x="224" y="448"/>
                </a:cxn>
                <a:cxn ang="0">
                  <a:pos x="178" y="444"/>
                </a:cxn>
                <a:cxn ang="0">
                  <a:pos x="136" y="431"/>
                </a:cxn>
                <a:cxn ang="0">
                  <a:pos x="99" y="410"/>
                </a:cxn>
                <a:cxn ang="0">
                  <a:pos x="65" y="382"/>
                </a:cxn>
                <a:cxn ang="0">
                  <a:pos x="39" y="349"/>
                </a:cxn>
                <a:cxn ang="0">
                  <a:pos x="18" y="312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7"/>
                </a:cxn>
                <a:cxn ang="0">
                  <a:pos x="39" y="99"/>
                </a:cxn>
                <a:cxn ang="0">
                  <a:pos x="65" y="65"/>
                </a:cxn>
                <a:cxn ang="0">
                  <a:pos x="99" y="39"/>
                </a:cxn>
                <a:cxn ang="0">
                  <a:pos x="136" y="18"/>
                </a:cxn>
                <a:cxn ang="0">
                  <a:pos x="178" y="5"/>
                </a:cxn>
                <a:cxn ang="0">
                  <a:pos x="224" y="0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lnTo>
                    <a:pt x="269" y="5"/>
                  </a:lnTo>
                  <a:lnTo>
                    <a:pt x="312" y="18"/>
                  </a:lnTo>
                  <a:lnTo>
                    <a:pt x="349" y="39"/>
                  </a:lnTo>
                  <a:lnTo>
                    <a:pt x="381" y="65"/>
                  </a:lnTo>
                  <a:lnTo>
                    <a:pt x="409" y="99"/>
                  </a:lnTo>
                  <a:lnTo>
                    <a:pt x="430" y="137"/>
                  </a:lnTo>
                  <a:lnTo>
                    <a:pt x="443" y="179"/>
                  </a:lnTo>
                  <a:lnTo>
                    <a:pt x="448" y="224"/>
                  </a:lnTo>
                  <a:lnTo>
                    <a:pt x="443" y="270"/>
                  </a:lnTo>
                  <a:lnTo>
                    <a:pt x="430" y="312"/>
                  </a:lnTo>
                  <a:lnTo>
                    <a:pt x="409" y="349"/>
                  </a:lnTo>
                  <a:lnTo>
                    <a:pt x="381" y="382"/>
                  </a:lnTo>
                  <a:lnTo>
                    <a:pt x="349" y="410"/>
                  </a:lnTo>
                  <a:lnTo>
                    <a:pt x="312" y="431"/>
                  </a:lnTo>
                  <a:lnTo>
                    <a:pt x="269" y="444"/>
                  </a:lnTo>
                  <a:lnTo>
                    <a:pt x="224" y="448"/>
                  </a:lnTo>
                  <a:lnTo>
                    <a:pt x="178" y="444"/>
                  </a:lnTo>
                  <a:lnTo>
                    <a:pt x="136" y="431"/>
                  </a:lnTo>
                  <a:lnTo>
                    <a:pt x="99" y="410"/>
                  </a:lnTo>
                  <a:lnTo>
                    <a:pt x="65" y="382"/>
                  </a:lnTo>
                  <a:lnTo>
                    <a:pt x="39" y="349"/>
                  </a:lnTo>
                  <a:lnTo>
                    <a:pt x="18" y="312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7"/>
                  </a:lnTo>
                  <a:lnTo>
                    <a:pt x="39" y="99"/>
                  </a:lnTo>
                  <a:lnTo>
                    <a:pt x="65" y="65"/>
                  </a:lnTo>
                  <a:lnTo>
                    <a:pt x="99" y="39"/>
                  </a:lnTo>
                  <a:lnTo>
                    <a:pt x="136" y="18"/>
                  </a:lnTo>
                  <a:lnTo>
                    <a:pt x="178" y="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2" name="Freeform 18"/>
            <p:cNvSpPr>
              <a:spLocks/>
            </p:cNvSpPr>
            <p:nvPr userDrawn="1"/>
          </p:nvSpPr>
          <p:spPr bwMode="auto">
            <a:xfrm>
              <a:off x="266" y="-2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7" y="75"/>
                </a:cxn>
                <a:cxn ang="0">
                  <a:pos x="653" y="112"/>
                </a:cxn>
                <a:cxn ang="0">
                  <a:pos x="690" y="157"/>
                </a:cxn>
                <a:cxn ang="0">
                  <a:pos x="723" y="208"/>
                </a:cxn>
                <a:cxn ang="0">
                  <a:pos x="745" y="263"/>
                </a:cxn>
                <a:cxn ang="0">
                  <a:pos x="760" y="322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0" y="609"/>
                </a:cxn>
                <a:cxn ang="0">
                  <a:pos x="653" y="653"/>
                </a:cxn>
                <a:cxn ang="0">
                  <a:pos x="607" y="692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1" y="746"/>
                </a:cxn>
                <a:cxn ang="0">
                  <a:pos x="206" y="723"/>
                </a:cxn>
                <a:cxn ang="0">
                  <a:pos x="156" y="692"/>
                </a:cxn>
                <a:cxn ang="0">
                  <a:pos x="112" y="653"/>
                </a:cxn>
                <a:cxn ang="0">
                  <a:pos x="73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19" y="263"/>
                </a:cxn>
                <a:cxn ang="0">
                  <a:pos x="42" y="208"/>
                </a:cxn>
                <a:cxn ang="0">
                  <a:pos x="73" y="157"/>
                </a:cxn>
                <a:cxn ang="0">
                  <a:pos x="112" y="112"/>
                </a:cxn>
                <a:cxn ang="0">
                  <a:pos x="156" y="75"/>
                </a:cxn>
                <a:cxn ang="0">
                  <a:pos x="206" y="42"/>
                </a:cxn>
                <a:cxn ang="0">
                  <a:pos x="261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7" y="75"/>
                  </a:lnTo>
                  <a:lnTo>
                    <a:pt x="653" y="112"/>
                  </a:lnTo>
                  <a:lnTo>
                    <a:pt x="690" y="157"/>
                  </a:lnTo>
                  <a:lnTo>
                    <a:pt x="723" y="208"/>
                  </a:lnTo>
                  <a:lnTo>
                    <a:pt x="745" y="263"/>
                  </a:lnTo>
                  <a:lnTo>
                    <a:pt x="760" y="322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0" y="609"/>
                  </a:lnTo>
                  <a:lnTo>
                    <a:pt x="653" y="653"/>
                  </a:lnTo>
                  <a:lnTo>
                    <a:pt x="607" y="692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1" y="746"/>
                  </a:lnTo>
                  <a:lnTo>
                    <a:pt x="206" y="723"/>
                  </a:lnTo>
                  <a:lnTo>
                    <a:pt x="156" y="692"/>
                  </a:lnTo>
                  <a:lnTo>
                    <a:pt x="112" y="653"/>
                  </a:lnTo>
                  <a:lnTo>
                    <a:pt x="73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19" y="263"/>
                  </a:lnTo>
                  <a:lnTo>
                    <a:pt x="42" y="208"/>
                  </a:lnTo>
                  <a:lnTo>
                    <a:pt x="73" y="157"/>
                  </a:lnTo>
                  <a:lnTo>
                    <a:pt x="112" y="112"/>
                  </a:lnTo>
                  <a:lnTo>
                    <a:pt x="156" y="75"/>
                  </a:lnTo>
                  <a:lnTo>
                    <a:pt x="206" y="42"/>
                  </a:lnTo>
                  <a:lnTo>
                    <a:pt x="261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3" name="Freeform 19"/>
            <p:cNvSpPr>
              <a:spLocks/>
            </p:cNvSpPr>
            <p:nvPr userDrawn="1"/>
          </p:nvSpPr>
          <p:spPr bwMode="auto">
            <a:xfrm>
              <a:off x="-94" y="242"/>
              <a:ext cx="382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19"/>
                </a:cxn>
                <a:cxn ang="0">
                  <a:pos x="558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5" y="261"/>
                </a:cxn>
                <a:cxn ang="0">
                  <a:pos x="760" y="322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19" y="261"/>
                </a:cxn>
                <a:cxn ang="0">
                  <a:pos x="42" y="206"/>
                </a:cxn>
                <a:cxn ang="0">
                  <a:pos x="74" y="156"/>
                </a:cxn>
                <a:cxn ang="0">
                  <a:pos x="112" y="112"/>
                </a:cxn>
                <a:cxn ang="0">
                  <a:pos x="157" y="73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19"/>
                  </a:lnTo>
                  <a:lnTo>
                    <a:pt x="558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5" y="261"/>
                  </a:lnTo>
                  <a:lnTo>
                    <a:pt x="760" y="322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19" y="261"/>
                  </a:lnTo>
                  <a:lnTo>
                    <a:pt x="42" y="206"/>
                  </a:lnTo>
                  <a:lnTo>
                    <a:pt x="74" y="156"/>
                  </a:lnTo>
                  <a:lnTo>
                    <a:pt x="112" y="112"/>
                  </a:lnTo>
                  <a:lnTo>
                    <a:pt x="157" y="73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4" name="Freeform 20"/>
            <p:cNvSpPr>
              <a:spLocks/>
            </p:cNvSpPr>
            <p:nvPr userDrawn="1"/>
          </p:nvSpPr>
          <p:spPr bwMode="auto">
            <a:xfrm>
              <a:off x="-834" y="247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6" y="261"/>
                </a:cxn>
                <a:cxn ang="0">
                  <a:pos x="760" y="320"/>
                </a:cxn>
                <a:cxn ang="0">
                  <a:pos x="765" y="381"/>
                </a:cxn>
                <a:cxn ang="0">
                  <a:pos x="760" y="443"/>
                </a:cxn>
                <a:cxn ang="0">
                  <a:pos x="746" y="502"/>
                </a:cxn>
                <a:cxn ang="0">
                  <a:pos x="723" y="557"/>
                </a:cxn>
                <a:cxn ang="0">
                  <a:pos x="692" y="607"/>
                </a:cxn>
                <a:cxn ang="0">
                  <a:pos x="653" y="653"/>
                </a:cxn>
                <a:cxn ang="0">
                  <a:pos x="609" y="690"/>
                </a:cxn>
                <a:cxn ang="0">
                  <a:pos x="559" y="723"/>
                </a:cxn>
                <a:cxn ang="0">
                  <a:pos x="504" y="745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5"/>
                </a:cxn>
                <a:cxn ang="0">
                  <a:pos x="206" y="723"/>
                </a:cxn>
                <a:cxn ang="0">
                  <a:pos x="156" y="690"/>
                </a:cxn>
                <a:cxn ang="0">
                  <a:pos x="112" y="653"/>
                </a:cxn>
                <a:cxn ang="0">
                  <a:pos x="73" y="607"/>
                </a:cxn>
                <a:cxn ang="0">
                  <a:pos x="42" y="557"/>
                </a:cxn>
                <a:cxn ang="0">
                  <a:pos x="19" y="502"/>
                </a:cxn>
                <a:cxn ang="0">
                  <a:pos x="5" y="443"/>
                </a:cxn>
                <a:cxn ang="0">
                  <a:pos x="0" y="381"/>
                </a:cxn>
                <a:cxn ang="0">
                  <a:pos x="5" y="320"/>
                </a:cxn>
                <a:cxn ang="0">
                  <a:pos x="19" y="261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6" y="261"/>
                  </a:lnTo>
                  <a:lnTo>
                    <a:pt x="760" y="320"/>
                  </a:lnTo>
                  <a:lnTo>
                    <a:pt x="765" y="381"/>
                  </a:lnTo>
                  <a:lnTo>
                    <a:pt x="760" y="443"/>
                  </a:lnTo>
                  <a:lnTo>
                    <a:pt x="746" y="502"/>
                  </a:lnTo>
                  <a:lnTo>
                    <a:pt x="723" y="557"/>
                  </a:lnTo>
                  <a:lnTo>
                    <a:pt x="692" y="607"/>
                  </a:lnTo>
                  <a:lnTo>
                    <a:pt x="653" y="653"/>
                  </a:lnTo>
                  <a:lnTo>
                    <a:pt x="609" y="690"/>
                  </a:lnTo>
                  <a:lnTo>
                    <a:pt x="559" y="723"/>
                  </a:lnTo>
                  <a:lnTo>
                    <a:pt x="504" y="745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5"/>
                  </a:lnTo>
                  <a:lnTo>
                    <a:pt x="206" y="723"/>
                  </a:lnTo>
                  <a:lnTo>
                    <a:pt x="156" y="690"/>
                  </a:lnTo>
                  <a:lnTo>
                    <a:pt x="112" y="653"/>
                  </a:lnTo>
                  <a:lnTo>
                    <a:pt x="73" y="607"/>
                  </a:lnTo>
                  <a:lnTo>
                    <a:pt x="42" y="557"/>
                  </a:lnTo>
                  <a:lnTo>
                    <a:pt x="19" y="502"/>
                  </a:lnTo>
                  <a:lnTo>
                    <a:pt x="5" y="443"/>
                  </a:lnTo>
                  <a:lnTo>
                    <a:pt x="0" y="381"/>
                  </a:lnTo>
                  <a:lnTo>
                    <a:pt x="5" y="320"/>
                  </a:lnTo>
                  <a:lnTo>
                    <a:pt x="19" y="261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5" name="Freeform 21"/>
            <p:cNvSpPr>
              <a:spLocks/>
            </p:cNvSpPr>
            <p:nvPr userDrawn="1"/>
          </p:nvSpPr>
          <p:spPr bwMode="auto">
            <a:xfrm>
              <a:off x="-503" y="607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20"/>
                </a:cxn>
                <a:cxn ang="0">
                  <a:pos x="557" y="43"/>
                </a:cxn>
                <a:cxn ang="0">
                  <a:pos x="608" y="74"/>
                </a:cxn>
                <a:cxn ang="0">
                  <a:pos x="653" y="113"/>
                </a:cxn>
                <a:cxn ang="0">
                  <a:pos x="690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2"/>
                </a:cxn>
                <a:cxn ang="0">
                  <a:pos x="723" y="558"/>
                </a:cxn>
                <a:cxn ang="0">
                  <a:pos x="690" y="608"/>
                </a:cxn>
                <a:cxn ang="0">
                  <a:pos x="653" y="654"/>
                </a:cxn>
                <a:cxn ang="0">
                  <a:pos x="608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1"/>
                </a:cxn>
                <a:cxn ang="0">
                  <a:pos x="382" y="766"/>
                </a:cxn>
                <a:cxn ang="0">
                  <a:pos x="320" y="761"/>
                </a:cxn>
                <a:cxn ang="0">
                  <a:pos x="262" y="746"/>
                </a:cxn>
                <a:cxn ang="0">
                  <a:pos x="206" y="723"/>
                </a:cxn>
                <a:cxn ang="0">
                  <a:pos x="156" y="691"/>
                </a:cxn>
                <a:cxn ang="0">
                  <a:pos x="112" y="654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3"/>
                </a:cxn>
                <a:cxn ang="0">
                  <a:pos x="156" y="74"/>
                </a:cxn>
                <a:cxn ang="0">
                  <a:pos x="206" y="43"/>
                </a:cxn>
                <a:cxn ang="0">
                  <a:pos x="262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6">
                  <a:moveTo>
                    <a:pt x="382" y="0"/>
                  </a:moveTo>
                  <a:lnTo>
                    <a:pt x="444" y="5"/>
                  </a:lnTo>
                  <a:lnTo>
                    <a:pt x="502" y="20"/>
                  </a:lnTo>
                  <a:lnTo>
                    <a:pt x="557" y="43"/>
                  </a:lnTo>
                  <a:lnTo>
                    <a:pt x="608" y="74"/>
                  </a:lnTo>
                  <a:lnTo>
                    <a:pt x="653" y="113"/>
                  </a:lnTo>
                  <a:lnTo>
                    <a:pt x="690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2"/>
                  </a:lnTo>
                  <a:lnTo>
                    <a:pt x="723" y="558"/>
                  </a:lnTo>
                  <a:lnTo>
                    <a:pt x="690" y="608"/>
                  </a:lnTo>
                  <a:lnTo>
                    <a:pt x="653" y="654"/>
                  </a:lnTo>
                  <a:lnTo>
                    <a:pt x="608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1"/>
                  </a:lnTo>
                  <a:lnTo>
                    <a:pt x="382" y="766"/>
                  </a:lnTo>
                  <a:lnTo>
                    <a:pt x="320" y="761"/>
                  </a:lnTo>
                  <a:lnTo>
                    <a:pt x="262" y="746"/>
                  </a:lnTo>
                  <a:lnTo>
                    <a:pt x="206" y="723"/>
                  </a:lnTo>
                  <a:lnTo>
                    <a:pt x="156" y="691"/>
                  </a:lnTo>
                  <a:lnTo>
                    <a:pt x="112" y="654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3"/>
                  </a:lnTo>
                  <a:lnTo>
                    <a:pt x="156" y="74"/>
                  </a:lnTo>
                  <a:lnTo>
                    <a:pt x="206" y="43"/>
                  </a:lnTo>
                  <a:lnTo>
                    <a:pt x="262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6" name="Freeform 22"/>
            <p:cNvSpPr>
              <a:spLocks/>
            </p:cNvSpPr>
            <p:nvPr userDrawn="1"/>
          </p:nvSpPr>
          <p:spPr bwMode="auto">
            <a:xfrm>
              <a:off x="-369" y="1046"/>
              <a:ext cx="383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19"/>
                </a:cxn>
                <a:cxn ang="0">
                  <a:pos x="558" y="42"/>
                </a:cxn>
                <a:cxn ang="0">
                  <a:pos x="609" y="75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5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3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19" y="263"/>
                </a:cxn>
                <a:cxn ang="0">
                  <a:pos x="42" y="208"/>
                </a:cxn>
                <a:cxn ang="0">
                  <a:pos x="74" y="157"/>
                </a:cxn>
                <a:cxn ang="0">
                  <a:pos x="112" y="112"/>
                </a:cxn>
                <a:cxn ang="0">
                  <a:pos x="157" y="75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19"/>
                  </a:lnTo>
                  <a:lnTo>
                    <a:pt x="558" y="42"/>
                  </a:lnTo>
                  <a:lnTo>
                    <a:pt x="609" y="75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5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3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19" y="263"/>
                  </a:lnTo>
                  <a:lnTo>
                    <a:pt x="42" y="208"/>
                  </a:lnTo>
                  <a:lnTo>
                    <a:pt x="74" y="157"/>
                  </a:lnTo>
                  <a:lnTo>
                    <a:pt x="112" y="112"/>
                  </a:lnTo>
                  <a:lnTo>
                    <a:pt x="157" y="75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7" name="Freeform 23"/>
            <p:cNvSpPr>
              <a:spLocks/>
            </p:cNvSpPr>
            <p:nvPr userDrawn="1"/>
          </p:nvSpPr>
          <p:spPr bwMode="auto">
            <a:xfrm>
              <a:off x="-797" y="1149"/>
              <a:ext cx="383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20"/>
                </a:cxn>
                <a:cxn ang="0">
                  <a:pos x="558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5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19" y="262"/>
                </a:cxn>
                <a:cxn ang="0">
                  <a:pos x="42" y="206"/>
                </a:cxn>
                <a:cxn ang="0">
                  <a:pos x="74" y="156"/>
                </a:cxn>
                <a:cxn ang="0">
                  <a:pos x="112" y="112"/>
                </a:cxn>
                <a:cxn ang="0">
                  <a:pos x="157" y="73"/>
                </a:cxn>
                <a:cxn ang="0">
                  <a:pos x="208" y="42"/>
                </a:cxn>
                <a:cxn ang="0">
                  <a:pos x="263" y="20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20"/>
                  </a:lnTo>
                  <a:lnTo>
                    <a:pt x="558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5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19" y="262"/>
                  </a:lnTo>
                  <a:lnTo>
                    <a:pt x="42" y="206"/>
                  </a:lnTo>
                  <a:lnTo>
                    <a:pt x="74" y="156"/>
                  </a:lnTo>
                  <a:lnTo>
                    <a:pt x="112" y="112"/>
                  </a:lnTo>
                  <a:lnTo>
                    <a:pt x="157" y="73"/>
                  </a:lnTo>
                  <a:lnTo>
                    <a:pt x="208" y="42"/>
                  </a:lnTo>
                  <a:lnTo>
                    <a:pt x="263" y="20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8" name="Freeform 24"/>
            <p:cNvSpPr>
              <a:spLocks/>
            </p:cNvSpPr>
            <p:nvPr userDrawn="1"/>
          </p:nvSpPr>
          <p:spPr bwMode="auto">
            <a:xfrm>
              <a:off x="-450" y="1492"/>
              <a:ext cx="383" cy="382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445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09" y="74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6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6" y="503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9" y="723"/>
                </a:cxn>
                <a:cxn ang="0">
                  <a:pos x="504" y="745"/>
                </a:cxn>
                <a:cxn ang="0">
                  <a:pos x="445" y="760"/>
                </a:cxn>
                <a:cxn ang="0">
                  <a:pos x="384" y="765"/>
                </a:cxn>
                <a:cxn ang="0">
                  <a:pos x="322" y="760"/>
                </a:cxn>
                <a:cxn ang="0">
                  <a:pos x="263" y="745"/>
                </a:cxn>
                <a:cxn ang="0">
                  <a:pos x="208" y="723"/>
                </a:cxn>
                <a:cxn ang="0">
                  <a:pos x="158" y="692"/>
                </a:cxn>
                <a:cxn ang="0">
                  <a:pos x="112" y="653"/>
                </a:cxn>
                <a:cxn ang="0">
                  <a:pos x="75" y="609"/>
                </a:cxn>
                <a:cxn ang="0">
                  <a:pos x="43" y="559"/>
                </a:cxn>
                <a:cxn ang="0">
                  <a:pos x="20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20" y="263"/>
                </a:cxn>
                <a:cxn ang="0">
                  <a:pos x="43" y="208"/>
                </a:cxn>
                <a:cxn ang="0">
                  <a:pos x="75" y="157"/>
                </a:cxn>
                <a:cxn ang="0">
                  <a:pos x="112" y="112"/>
                </a:cxn>
                <a:cxn ang="0">
                  <a:pos x="158" y="74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2" y="5"/>
                </a:cxn>
                <a:cxn ang="0">
                  <a:pos x="384" y="0"/>
                </a:cxn>
              </a:cxnLst>
              <a:rect l="0" t="0" r="r" b="b"/>
              <a:pathLst>
                <a:path w="765" h="765">
                  <a:moveTo>
                    <a:pt x="384" y="0"/>
                  </a:moveTo>
                  <a:lnTo>
                    <a:pt x="445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09" y="74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6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6" y="503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9" y="723"/>
                  </a:lnTo>
                  <a:lnTo>
                    <a:pt x="504" y="745"/>
                  </a:lnTo>
                  <a:lnTo>
                    <a:pt x="445" y="760"/>
                  </a:lnTo>
                  <a:lnTo>
                    <a:pt x="384" y="765"/>
                  </a:lnTo>
                  <a:lnTo>
                    <a:pt x="322" y="760"/>
                  </a:lnTo>
                  <a:lnTo>
                    <a:pt x="263" y="745"/>
                  </a:lnTo>
                  <a:lnTo>
                    <a:pt x="208" y="723"/>
                  </a:lnTo>
                  <a:lnTo>
                    <a:pt x="158" y="692"/>
                  </a:lnTo>
                  <a:lnTo>
                    <a:pt x="112" y="653"/>
                  </a:lnTo>
                  <a:lnTo>
                    <a:pt x="75" y="609"/>
                  </a:lnTo>
                  <a:lnTo>
                    <a:pt x="43" y="559"/>
                  </a:lnTo>
                  <a:lnTo>
                    <a:pt x="20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20" y="263"/>
                  </a:lnTo>
                  <a:lnTo>
                    <a:pt x="43" y="208"/>
                  </a:lnTo>
                  <a:lnTo>
                    <a:pt x="75" y="157"/>
                  </a:lnTo>
                  <a:lnTo>
                    <a:pt x="112" y="112"/>
                  </a:lnTo>
                  <a:lnTo>
                    <a:pt x="158" y="74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2" y="5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4" Type="http://schemas.openxmlformats.org/officeDocument/2006/relationships/image" Target="../media/image24.gif"/><Relationship Id="rId5" Type="http://schemas.openxmlformats.org/officeDocument/2006/relationships/image" Target="../media/image25.gif"/><Relationship Id="rId6" Type="http://schemas.openxmlformats.org/officeDocument/2006/relationships/image" Target="../media/image26.gif"/><Relationship Id="rId7" Type="http://schemas.openxmlformats.org/officeDocument/2006/relationships/image" Target="../media/image27.gif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sszengarden.com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hyperlink" Target="http://www.unrealengine.com/html5/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7.png"/><Relationship Id="rId5" Type="http://schemas.openxmlformats.org/officeDocument/2006/relationships/image" Target="../media/image63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47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hyperlink" Target="http://csszengarden.com" TargetMode="External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F01 - Introduktion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49391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1, HT2013</a:t>
            </a:r>
          </a:p>
          <a:p>
            <a:r>
              <a:rPr lang="sv-SE" sz="2800" dirty="0" smtClean="0">
                <a:latin typeface="Minya Nouvelle" pitchFamily="2" charset="0"/>
              </a:rPr>
              <a:t>En introduktion till HTML/CSS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 smtClean="0">
                <a:latin typeface="Minya Nouvelle" pitchFamily="2" charset="0"/>
              </a:rPr>
              <a:t>Klientbaserad webbutveckling, 1DV435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3221445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La MACARENA L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53244"/>
            <a:ext cx="5112568" cy="37300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9220" name="Picture 4" descr="http://t0.gstatic.com/images?q=tbn:ANd9GcS7R8ZUT-8RKJ0kGLkESPipyCZy0G9gdsZtrHJxjpgRmLGC9U9m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8807">
            <a:off x="4692080" y="2857500"/>
            <a:ext cx="3085409" cy="22322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630772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Webben 1996</a:t>
            </a:r>
            <a:endParaRPr lang="sv-SE" dirty="0"/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981" y="1129308"/>
            <a:ext cx="5581318" cy="43841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 descr="C:\Users\tstjo\Downloads\chetah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9612" y="1769255"/>
            <a:ext cx="3226684" cy="430224"/>
          </a:xfrm>
          <a:prstGeom prst="rect">
            <a:avLst/>
          </a:prstGeom>
          <a:noFill/>
        </p:spPr>
      </p:pic>
      <p:pic>
        <p:nvPicPr>
          <p:cNvPr id="15" name="Picture 5" descr="C:\Users\tstjo\Downloads\flammes-12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09874" y="4469384"/>
            <a:ext cx="285750" cy="514350"/>
          </a:xfrm>
          <a:prstGeom prst="rect">
            <a:avLst/>
          </a:prstGeom>
          <a:noFill/>
        </p:spPr>
      </p:pic>
      <p:pic>
        <p:nvPicPr>
          <p:cNvPr id="16" name="Picture 6" descr="C:\Users\tstjo\Downloads\3dmail-1_e0.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85577" y="5131087"/>
            <a:ext cx="1000125" cy="381000"/>
          </a:xfrm>
          <a:prstGeom prst="rect">
            <a:avLst/>
          </a:prstGeom>
          <a:noFill/>
        </p:spPr>
      </p:pic>
      <p:pic>
        <p:nvPicPr>
          <p:cNvPr id="17" name="Picture 8" descr="C:\Users\tstjo\Downloads\flammes-35.gif"/>
          <p:cNvPicPr>
            <a:picLocks noChangeAspect="1" noChangeArrowheads="1" noCrop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23728" y="5250150"/>
            <a:ext cx="228600" cy="142875"/>
          </a:xfrm>
          <a:prstGeom prst="rect">
            <a:avLst/>
          </a:prstGeom>
          <a:noFill/>
        </p:spPr>
      </p:pic>
      <p:pic>
        <p:nvPicPr>
          <p:cNvPr id="18" name="Picture 9" descr="C:\Users\tstjo\Downloads\moose2.gif"/>
          <p:cNvPicPr>
            <a:picLocks noChangeAspect="1" noChangeArrowheads="1" noCrop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2785492"/>
            <a:ext cx="609600" cy="838200"/>
          </a:xfrm>
          <a:prstGeom prst="rect">
            <a:avLst/>
          </a:prstGeom>
          <a:noFill/>
        </p:spPr>
      </p:pic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34" y="4398649"/>
            <a:ext cx="1341379" cy="557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118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2" name="Picture 4" descr="mr oizo flat beat d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29308"/>
            <a:ext cx="4824536" cy="36184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127156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Webben 1999</a:t>
            </a:r>
            <a:endParaRPr lang="sv-SE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057299"/>
            <a:ext cx="4824536" cy="4439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9175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00px-Cazadores_de_Mit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553244"/>
            <a:ext cx="4392488" cy="43924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2987824" y="5161756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 err="1" smtClean="0"/>
              <a:t>Foto</a:t>
            </a:r>
            <a:r>
              <a:rPr lang="en-US" i="1" dirty="0" smtClean="0"/>
              <a:t>: http</a:t>
            </a:r>
            <a:r>
              <a:rPr lang="en-US" i="1" dirty="0"/>
              <a:t>://</a:t>
            </a:r>
            <a:r>
              <a:rPr lang="en-US" i="1" dirty="0" err="1"/>
              <a:t>www.flickr.com</a:t>
            </a:r>
            <a:r>
              <a:rPr lang="en-US" i="1" dirty="0"/>
              <a:t>/people/98728310@N00</a:t>
            </a:r>
          </a:p>
        </p:txBody>
      </p:sp>
    </p:spTree>
    <p:extLst>
      <p:ext uri="{BB962C8B-B14F-4D97-AF65-F5344CB8AC3E}">
        <p14:creationId xmlns:p14="http://schemas.microsoft.com/office/powerpoint/2010/main" val="3309391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Webben 2003 och framåt…</a:t>
            </a:r>
            <a:endParaRPr lang="sv-SE" dirty="0"/>
          </a:p>
        </p:txBody>
      </p:sp>
      <p:pic>
        <p:nvPicPr>
          <p:cNvPr id="2105" name="Picture 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91" y="1057850"/>
            <a:ext cx="6449471" cy="43517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15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 Zen Garden</a:t>
            </a:r>
            <a:endParaRPr lang="sv-SE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5332"/>
            <a:ext cx="4152900" cy="24955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3" name="Picture 2" descr="Skärmavbild 2013-09-03 kl. 13.35.07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0429">
            <a:off x="3354061" y="1560989"/>
            <a:ext cx="5331667" cy="34533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45309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Webben</a:t>
            </a:r>
            <a:r>
              <a:rPr lang="en-US" dirty="0" smtClean="0"/>
              <a:t> </a:t>
            </a:r>
            <a:r>
              <a:rPr lang="en-US" dirty="0" err="1" smtClean="0"/>
              <a:t>idag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imorgon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425452"/>
            <a:ext cx="2122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Minya Nouvelle" pitchFamily="2" charset="0"/>
              </a:rPr>
              <a:t>Informationsbärare</a:t>
            </a:r>
            <a:endParaRPr lang="en-US" dirty="0" smtClean="0">
              <a:latin typeface="Minya Nouvelle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2120" y="2425452"/>
            <a:ext cx="234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Minya Nouvelle" pitchFamily="2" charset="0"/>
              </a:rPr>
              <a:t>Applikationsplattform</a:t>
            </a:r>
            <a:endParaRPr lang="en-US" dirty="0" smtClean="0">
              <a:latin typeface="Minya Nouvelle" pitchFamily="2" charset="0"/>
            </a:endParaRPr>
          </a:p>
        </p:txBody>
      </p:sp>
      <p:sp>
        <p:nvSpPr>
          <p:cNvPr id="7" name="Notched Right Arrow 6"/>
          <p:cNvSpPr/>
          <p:nvPr/>
        </p:nvSpPr>
        <p:spPr>
          <a:xfrm>
            <a:off x="3419872" y="2281436"/>
            <a:ext cx="1800200" cy="720080"/>
          </a:xfrm>
          <a:prstGeom prst="notchedRightArrow">
            <a:avLst/>
          </a:prstGeom>
          <a:ln>
            <a:tailEnd type="arrow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6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kärmavbild 2013-09-03 kl. 13.59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6842">
            <a:off x="5393956" y="1533742"/>
            <a:ext cx="2666438" cy="25466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7710">
            <a:off x="4375672" y="3453259"/>
            <a:ext cx="1754942" cy="17549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6" descr="Skärmavbild 2013-09-03 kl. 14.02.43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25">
            <a:off x="740758" y="1376060"/>
            <a:ext cx="3408298" cy="19682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7" descr="Skärmavbild 2013-09-03 kl. 14.05.4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4585692"/>
            <a:ext cx="1005590" cy="8166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Picture 9" descr="Skärmavbild 2013-09-03 kl. 14.08.4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2951">
            <a:off x="276369" y="4043555"/>
            <a:ext cx="2855285" cy="11603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Picture 8" descr="Skärmavbild 2013-09-03 kl. 14.08.0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793604"/>
            <a:ext cx="1517524" cy="9225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33198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Utveckla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“</a:t>
            </a:r>
            <a:r>
              <a:rPr lang="en-US" dirty="0" err="1" smtClean="0"/>
              <a:t>molnet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4" name="Picture 3" descr="Skärmavbild 2013-09-03 kl. 14.11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129308"/>
            <a:ext cx="5328592" cy="420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12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F01 - Introduktion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317080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Webbapplikationsstruktur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Klient?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En resa i tiden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Internet/Webben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Klient-/</a:t>
            </a:r>
            <a:r>
              <a:rPr lang="sv-SE" dirty="0" err="1" smtClean="0">
                <a:latin typeface="Minya Nouvelle" pitchFamily="2" charset="0"/>
              </a:rPr>
              <a:t>serversideskript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Datalagring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Från HTML till HTML</a:t>
            </a: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30724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2525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S:\dfm\info\icons\v-collections\v_collections_png\basic_foundation\256x256\shadow\signpo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20942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www.w3.org/html/logo/downloads/HTML5_Logo_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777380"/>
            <a:ext cx="2880320" cy="288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640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Big No-</a:t>
            </a:r>
            <a:r>
              <a:rPr lang="sv-SE" dirty="0" err="1" smtClean="0"/>
              <a:t>no:s</a:t>
            </a:r>
            <a:endParaRPr lang="sv-SE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692" y="1227584"/>
            <a:ext cx="2039938" cy="14859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896568" y="1743525"/>
            <a:ext cx="1262397" cy="4616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2400" b="1" dirty="0" err="1">
                <a:latin typeface="Minya Nouvelle" charset="0"/>
              </a:rPr>
              <a:t>Frames</a:t>
            </a:r>
            <a:endParaRPr lang="sv-SE" sz="2400" b="1" dirty="0">
              <a:latin typeface="Minya Nouvelle" charset="0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667" y="3577580"/>
            <a:ext cx="2160588" cy="12954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2936257" y="3937946"/>
            <a:ext cx="3296159" cy="4616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2400" b="1">
                <a:latin typeface="Minya Nouvelle" charset="0"/>
              </a:rPr>
              <a:t>Tabellupbyggda sidor</a:t>
            </a: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251792" y="2019747"/>
            <a:ext cx="784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sv-SE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251792" y="4179243"/>
            <a:ext cx="78486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7712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6552220" y="2029408"/>
            <a:ext cx="1095176" cy="3240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090045" y="2029408"/>
            <a:ext cx="462175" cy="8280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909480" y="2721122"/>
            <a:ext cx="1267089" cy="1095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927176" y="3568250"/>
            <a:ext cx="1257239" cy="3628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532646" y="3757601"/>
            <a:ext cx="634110" cy="9345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1115616" y="2353444"/>
            <a:ext cx="850602" cy="12148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331640" y="1921396"/>
            <a:ext cx="864096" cy="306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966217" y="2857500"/>
            <a:ext cx="1813695" cy="720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909480" y="2991423"/>
            <a:ext cx="1642740" cy="7661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774473" y="2029408"/>
            <a:ext cx="1777747" cy="3973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95736" y="1921396"/>
            <a:ext cx="1459994" cy="5887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4" name="Picture 10" descr="S:\dfm\info\icons\v-collections\v_collections_png\objects_people_industries\256x256\shadow\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84938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Webben är inte Internet</a:t>
            </a:r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3655730" y="249029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Internet</a:t>
            </a:r>
          </a:p>
        </p:txBody>
      </p:sp>
      <p:sp>
        <p:nvSpPr>
          <p:cNvPr id="7" name="Oval 6"/>
          <p:cNvSpPr/>
          <p:nvPr/>
        </p:nvSpPr>
        <p:spPr>
          <a:xfrm>
            <a:off x="2015716" y="1741376"/>
            <a:ext cx="360040" cy="360040"/>
          </a:xfrm>
          <a:prstGeom prst="ellipse">
            <a:avLst/>
          </a:prstGeom>
          <a:ln>
            <a:tailEnd type="arrow"/>
          </a:ln>
          <a:scene3d>
            <a:camera prst="isometricTopUp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Oval 8"/>
          <p:cNvSpPr/>
          <p:nvPr/>
        </p:nvSpPr>
        <p:spPr>
          <a:xfrm>
            <a:off x="1747156" y="3388230"/>
            <a:ext cx="360040" cy="360040"/>
          </a:xfrm>
          <a:prstGeom prst="ellipse">
            <a:avLst/>
          </a:prstGeom>
          <a:ln>
            <a:tailEnd type="arrow"/>
          </a:ln>
          <a:scene3d>
            <a:camera prst="isometricTopUp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Oval 9"/>
          <p:cNvSpPr/>
          <p:nvPr/>
        </p:nvSpPr>
        <p:spPr>
          <a:xfrm>
            <a:off x="6372200" y="1849388"/>
            <a:ext cx="360040" cy="360040"/>
          </a:xfrm>
          <a:prstGeom prst="ellipse">
            <a:avLst/>
          </a:prstGeom>
          <a:ln>
            <a:tailEnd type="arrow"/>
          </a:ln>
          <a:scene3d>
            <a:camera prst="isometricTopUp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6352626" y="3577580"/>
            <a:ext cx="360040" cy="360040"/>
          </a:xfrm>
          <a:prstGeom prst="ellipse">
            <a:avLst/>
          </a:prstGeom>
          <a:ln>
            <a:tailEnd type="arrow"/>
          </a:ln>
          <a:scene3d>
            <a:camera prst="isometricTopUp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1268" name="Picture 4" descr="S:\dfm\info\icons\v-collections\v_collections_png\computer_network_security\256x256\shadow\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06721"/>
            <a:ext cx="1283569" cy="128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S:\dfm\info\icons\v-collections\v_collections_png\computer_network_security\128x128\shadow\md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768" y="4252431"/>
            <a:ext cx="792088" cy="79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S:\dfm\info\icons\v-collections\v_collections_png\computer_network_security\128x128\shadow\pda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281" y="4447479"/>
            <a:ext cx="868265" cy="86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7" name="Picture 13" descr="S:\dfm\info\icons\v-collections\v_collections_png\software_graphics_media\128x128\shadow\plasma_tv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756" y="129096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9" name="Picture 15" descr="S:\dfm\info\icons\v-collections\v_collections_png\computer_network_security\128x128\shadow\workplac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963" y="4458005"/>
            <a:ext cx="987015" cy="98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1" name="Picture 17" descr="S:\dfm\info\icons\v-collections\v_collections_png\computer_network_security\128x128\shadow\laptop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97" y="356825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3" name="Picture 19" descr="S:\dfm\info\icons\v-collections\v_collections_png\computer_network_security\64x64\shadow\wlan_route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559" y="429247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/>
          <p:cNvGrpSpPr/>
          <p:nvPr/>
        </p:nvGrpSpPr>
        <p:grpSpPr>
          <a:xfrm rot="766176">
            <a:off x="5702507" y="4274138"/>
            <a:ext cx="775076" cy="762082"/>
            <a:chOff x="3544010" y="4114498"/>
            <a:chExt cx="1008112" cy="1008112"/>
          </a:xfrm>
        </p:grpSpPr>
        <p:sp>
          <p:nvSpPr>
            <p:cNvPr id="27" name="Arc 26"/>
            <p:cNvSpPr/>
            <p:nvPr/>
          </p:nvSpPr>
          <p:spPr>
            <a:xfrm>
              <a:off x="3544010" y="4114498"/>
              <a:ext cx="1008112" cy="1008112"/>
            </a:xfrm>
            <a:prstGeom prst="arc">
              <a:avLst>
                <a:gd name="adj1" fmla="val 15874903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9" name="Arc 28"/>
            <p:cNvSpPr/>
            <p:nvPr/>
          </p:nvSpPr>
          <p:spPr>
            <a:xfrm>
              <a:off x="3593255" y="4237542"/>
              <a:ext cx="841536" cy="841536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0" name="Arc 29"/>
            <p:cNvSpPr/>
            <p:nvPr/>
          </p:nvSpPr>
          <p:spPr>
            <a:xfrm>
              <a:off x="3767330" y="4411617"/>
              <a:ext cx="493386" cy="493386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1" name="Arc 30"/>
            <p:cNvSpPr/>
            <p:nvPr/>
          </p:nvSpPr>
          <p:spPr>
            <a:xfrm>
              <a:off x="3879924" y="4549733"/>
              <a:ext cx="268198" cy="268198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45" name="Group 44"/>
          <p:cNvGrpSpPr/>
          <p:nvPr/>
        </p:nvGrpSpPr>
        <p:grpSpPr>
          <a:xfrm rot="15831159">
            <a:off x="7578068" y="3976124"/>
            <a:ext cx="775076" cy="762082"/>
            <a:chOff x="3544010" y="4114498"/>
            <a:chExt cx="1008112" cy="1008112"/>
          </a:xfrm>
        </p:grpSpPr>
        <p:sp>
          <p:nvSpPr>
            <p:cNvPr id="46" name="Arc 45"/>
            <p:cNvSpPr/>
            <p:nvPr/>
          </p:nvSpPr>
          <p:spPr>
            <a:xfrm>
              <a:off x="3544010" y="4114498"/>
              <a:ext cx="1008112" cy="1008112"/>
            </a:xfrm>
            <a:prstGeom prst="arc">
              <a:avLst>
                <a:gd name="adj1" fmla="val 15874903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Arc 46"/>
            <p:cNvSpPr/>
            <p:nvPr/>
          </p:nvSpPr>
          <p:spPr>
            <a:xfrm>
              <a:off x="3593255" y="4237542"/>
              <a:ext cx="841536" cy="841536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8" name="Arc 47"/>
            <p:cNvSpPr/>
            <p:nvPr/>
          </p:nvSpPr>
          <p:spPr>
            <a:xfrm>
              <a:off x="3767330" y="4411617"/>
              <a:ext cx="493386" cy="493386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9" name="Arc 48"/>
            <p:cNvSpPr/>
            <p:nvPr/>
          </p:nvSpPr>
          <p:spPr>
            <a:xfrm>
              <a:off x="3879924" y="4549733"/>
              <a:ext cx="268198" cy="268198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51" name="Group 50"/>
          <p:cNvGrpSpPr/>
          <p:nvPr/>
        </p:nvGrpSpPr>
        <p:grpSpPr>
          <a:xfrm rot="977244">
            <a:off x="2104511" y="4076964"/>
            <a:ext cx="775076" cy="762082"/>
            <a:chOff x="3544010" y="4114498"/>
            <a:chExt cx="1008112" cy="1008112"/>
          </a:xfrm>
        </p:grpSpPr>
        <p:sp>
          <p:nvSpPr>
            <p:cNvPr id="52" name="Arc 51"/>
            <p:cNvSpPr/>
            <p:nvPr/>
          </p:nvSpPr>
          <p:spPr>
            <a:xfrm>
              <a:off x="3544010" y="4114498"/>
              <a:ext cx="1008112" cy="1008112"/>
            </a:xfrm>
            <a:prstGeom prst="arc">
              <a:avLst>
                <a:gd name="adj1" fmla="val 15874903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3" name="Arc 52"/>
            <p:cNvSpPr/>
            <p:nvPr/>
          </p:nvSpPr>
          <p:spPr>
            <a:xfrm>
              <a:off x="3593255" y="4237542"/>
              <a:ext cx="841536" cy="841536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Arc 53"/>
            <p:cNvSpPr/>
            <p:nvPr/>
          </p:nvSpPr>
          <p:spPr>
            <a:xfrm>
              <a:off x="3767330" y="4411617"/>
              <a:ext cx="493386" cy="493386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5" name="Arc 54"/>
            <p:cNvSpPr/>
            <p:nvPr/>
          </p:nvSpPr>
          <p:spPr>
            <a:xfrm>
              <a:off x="3879924" y="4549733"/>
              <a:ext cx="268198" cy="268198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11285" name="Picture 21" descr="S:\dfm\info\icons\v-collections\v_collections_png\computer_network_security\128x128\shadow\antenna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92" y="3441680"/>
            <a:ext cx="566047" cy="56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Oval 58"/>
          <p:cNvSpPr/>
          <p:nvPr/>
        </p:nvSpPr>
        <p:spPr>
          <a:xfrm>
            <a:off x="5927785" y="2650620"/>
            <a:ext cx="360040" cy="360040"/>
          </a:xfrm>
          <a:prstGeom prst="ellipse">
            <a:avLst/>
          </a:prstGeom>
          <a:ln>
            <a:tailEnd type="arrow"/>
          </a:ln>
          <a:scene3d>
            <a:camera prst="isometricTopUp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70" name="Group 69"/>
          <p:cNvGrpSpPr/>
          <p:nvPr/>
        </p:nvGrpSpPr>
        <p:grpSpPr>
          <a:xfrm rot="2126595">
            <a:off x="1243147" y="4058321"/>
            <a:ext cx="521525" cy="512782"/>
            <a:chOff x="3544010" y="4114498"/>
            <a:chExt cx="1008112" cy="1008112"/>
          </a:xfrm>
        </p:grpSpPr>
        <p:sp>
          <p:nvSpPr>
            <p:cNvPr id="71" name="Arc 70"/>
            <p:cNvSpPr/>
            <p:nvPr/>
          </p:nvSpPr>
          <p:spPr>
            <a:xfrm>
              <a:off x="3544010" y="4114498"/>
              <a:ext cx="1008112" cy="1008112"/>
            </a:xfrm>
            <a:prstGeom prst="arc">
              <a:avLst>
                <a:gd name="adj1" fmla="val 15874903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2" name="Arc 71"/>
            <p:cNvSpPr/>
            <p:nvPr/>
          </p:nvSpPr>
          <p:spPr>
            <a:xfrm>
              <a:off x="3593255" y="4237542"/>
              <a:ext cx="841536" cy="841536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3" name="Arc 72"/>
            <p:cNvSpPr/>
            <p:nvPr/>
          </p:nvSpPr>
          <p:spPr>
            <a:xfrm>
              <a:off x="3767330" y="4411617"/>
              <a:ext cx="493386" cy="493386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4" name="Arc 73"/>
            <p:cNvSpPr/>
            <p:nvPr/>
          </p:nvSpPr>
          <p:spPr>
            <a:xfrm>
              <a:off x="3879924" y="4549733"/>
              <a:ext cx="268198" cy="268198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46315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200" dirty="0" smtClean="0"/>
              <a:t>Webben är en applikation på Internet</a:t>
            </a:r>
            <a:endParaRPr lang="sv-SE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797352" y="4153644"/>
            <a:ext cx="201622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Fysiskt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04248" y="3721596"/>
            <a:ext cx="201622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Datalänk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4248" y="3289548"/>
            <a:ext cx="201622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Nätverk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04248" y="2857500"/>
            <a:ext cx="201622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Transport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04248" y="2425452"/>
            <a:ext cx="201622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Session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04248" y="1993404"/>
            <a:ext cx="201622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Presentation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04248" y="1561356"/>
            <a:ext cx="201622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Applikation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20272" y="4576400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OSI-modellen</a:t>
            </a:r>
          </a:p>
        </p:txBody>
      </p:sp>
      <p:sp>
        <p:nvSpPr>
          <p:cNvPr id="13" name="Freeform 12"/>
          <p:cNvSpPr/>
          <p:nvPr/>
        </p:nvSpPr>
        <p:spPr>
          <a:xfrm>
            <a:off x="5357191" y="1519689"/>
            <a:ext cx="1451113" cy="309111"/>
          </a:xfrm>
          <a:custGeom>
            <a:avLst/>
            <a:gdLst>
              <a:gd name="connsiteX0" fmla="*/ 1451113 w 1451113"/>
              <a:gd name="connsiteY0" fmla="*/ 229598 h 309111"/>
              <a:gd name="connsiteX1" fmla="*/ 616226 w 1451113"/>
              <a:gd name="connsiteY1" fmla="*/ 998 h 309111"/>
              <a:gd name="connsiteX2" fmla="*/ 0 w 1451113"/>
              <a:gd name="connsiteY2" fmla="*/ 309111 h 30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1113" h="309111">
                <a:moveTo>
                  <a:pt x="1451113" y="229598"/>
                </a:moveTo>
                <a:cubicBezTo>
                  <a:pt x="1154595" y="108672"/>
                  <a:pt x="858078" y="-12254"/>
                  <a:pt x="616226" y="998"/>
                </a:cubicBezTo>
                <a:cubicBezTo>
                  <a:pt x="374374" y="14250"/>
                  <a:pt x="187187" y="161680"/>
                  <a:pt x="0" y="309111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971600" y="1496303"/>
            <a:ext cx="2376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6000" dirty="0" smtClean="0">
                <a:latin typeface="Minya Nouvelle" pitchFamily="2" charset="0"/>
              </a:rPr>
              <a:t>HTTP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44617" y="195724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FTP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44617" y="4246120"/>
            <a:ext cx="237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000" dirty="0" smtClean="0">
                <a:latin typeface="Minya Nouvelle" pitchFamily="2" charset="0"/>
              </a:rPr>
              <a:t>HTTPS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59632" y="305368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DNS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84677" y="305368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POP3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34240" y="4564988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RDP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27784" y="3474214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SMTP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0688" y="383157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SSH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68447" y="292021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TFTP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7149" y="3721596"/>
            <a:ext cx="71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Waka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71622" y="476934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MIME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75856" y="261011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NFS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92596" y="2755124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SMB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52383" y="130491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Modbus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5536" y="2511966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Gopher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9399" y="4769340"/>
            <a:ext cx="76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LDAP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66121" y="4090928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BitTorrent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43789" y="238579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RPC</a:t>
            </a:r>
          </a:p>
        </p:txBody>
      </p:sp>
    </p:spTree>
    <p:extLst>
      <p:ext uri="{BB962C8B-B14F-4D97-AF65-F5344CB8AC3E}">
        <p14:creationId xmlns:p14="http://schemas.microsoft.com/office/powerpoint/2010/main" val="3846203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Klient/serversystem</a:t>
            </a:r>
            <a:endParaRPr lang="sv-SE" dirty="0"/>
          </a:p>
        </p:txBody>
      </p:sp>
      <p:pic>
        <p:nvPicPr>
          <p:cNvPr id="4" name="Picture 4" descr="S:\dfm\info\icons\v-collections\v_collections_png\computer_network_security\256x256\shadow\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21396"/>
            <a:ext cx="194421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5" descr="S:\dfm\info\icons\v-collections\v_collections_png\computer_network_security\128x128\shadow\workpla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977378"/>
            <a:ext cx="1728192" cy="172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2523728" y="2747663"/>
            <a:ext cx="4032448" cy="792088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latin typeface="Minya Nouvelle" charset="0"/>
              </a:rPr>
              <a:t>Svar (</a:t>
            </a:r>
            <a:r>
              <a:rPr lang="sv-SE" b="1" dirty="0" err="1" smtClean="0">
                <a:latin typeface="Minya Nouvelle" charset="0"/>
              </a:rPr>
              <a:t>response</a:t>
            </a:r>
            <a:r>
              <a:rPr lang="sv-SE" b="1" dirty="0" smtClean="0">
                <a:latin typeface="Minya Nouvelle" charset="0"/>
              </a:rPr>
              <a:t>)</a:t>
            </a:r>
            <a:endParaRPr lang="sv-SE" b="1" dirty="0">
              <a:latin typeface="Minya Nouvelle" charset="0"/>
            </a:endParaRPr>
          </a:p>
        </p:txBody>
      </p:sp>
      <p:sp>
        <p:nvSpPr>
          <p:cNvPr id="10" name="Right Arrow 9"/>
          <p:cNvSpPr/>
          <p:nvPr/>
        </p:nvSpPr>
        <p:spPr>
          <a:xfrm flipH="1">
            <a:off x="2501618" y="1921396"/>
            <a:ext cx="4032448" cy="792088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latin typeface="Minya Nouvelle" charset="0"/>
              </a:rPr>
              <a:t>Förfrågan (</a:t>
            </a:r>
            <a:r>
              <a:rPr lang="sv-SE" b="1" dirty="0" err="1" smtClean="0">
                <a:latin typeface="Minya Nouvelle" charset="0"/>
              </a:rPr>
              <a:t>request</a:t>
            </a:r>
            <a:r>
              <a:rPr lang="sv-SE" b="1" dirty="0" smtClean="0">
                <a:latin typeface="Minya Nouvelle" charset="0"/>
              </a:rPr>
              <a:t>)</a:t>
            </a:r>
            <a:endParaRPr lang="sv-SE" b="1" dirty="0">
              <a:latin typeface="Minya Nouvell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00168" y="1201316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Klient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7584" y="1172628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Server</a:t>
            </a:r>
          </a:p>
        </p:txBody>
      </p:sp>
      <p:sp>
        <p:nvSpPr>
          <p:cNvPr id="13" name="Freeform 12"/>
          <p:cNvSpPr/>
          <p:nvPr/>
        </p:nvSpPr>
        <p:spPr>
          <a:xfrm>
            <a:off x="367422" y="1331843"/>
            <a:ext cx="487343" cy="646044"/>
          </a:xfrm>
          <a:custGeom>
            <a:avLst/>
            <a:gdLst>
              <a:gd name="connsiteX0" fmla="*/ 487343 w 487343"/>
              <a:gd name="connsiteY0" fmla="*/ 0 h 646044"/>
              <a:gd name="connsiteX1" fmla="*/ 326 w 487343"/>
              <a:gd name="connsiteY1" fmla="*/ 218661 h 646044"/>
              <a:gd name="connsiteX2" fmla="*/ 427708 w 487343"/>
              <a:gd name="connsiteY2" fmla="*/ 646044 h 64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7343" h="646044">
                <a:moveTo>
                  <a:pt x="487343" y="0"/>
                </a:moveTo>
                <a:cubicBezTo>
                  <a:pt x="248804" y="55493"/>
                  <a:pt x="10265" y="110987"/>
                  <a:pt x="326" y="218661"/>
                </a:cubicBezTo>
                <a:cubicBezTo>
                  <a:pt x="-9613" y="326335"/>
                  <a:pt x="209047" y="486189"/>
                  <a:pt x="427708" y="64604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Freeform 14"/>
          <p:cNvSpPr/>
          <p:nvPr/>
        </p:nvSpPr>
        <p:spPr>
          <a:xfrm>
            <a:off x="8358809" y="1500809"/>
            <a:ext cx="379272" cy="834887"/>
          </a:xfrm>
          <a:custGeom>
            <a:avLst/>
            <a:gdLst>
              <a:gd name="connsiteX0" fmla="*/ 0 w 379272"/>
              <a:gd name="connsiteY0" fmla="*/ 0 h 834887"/>
              <a:gd name="connsiteX1" fmla="*/ 357808 w 379272"/>
              <a:gd name="connsiteY1" fmla="*/ 427382 h 834887"/>
              <a:gd name="connsiteX2" fmla="*/ 308113 w 379272"/>
              <a:gd name="connsiteY2" fmla="*/ 834887 h 83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72" h="834887">
                <a:moveTo>
                  <a:pt x="0" y="0"/>
                </a:moveTo>
                <a:cubicBezTo>
                  <a:pt x="153228" y="144117"/>
                  <a:pt x="306456" y="288234"/>
                  <a:pt x="357808" y="427382"/>
                </a:cubicBezTo>
                <a:cubicBezTo>
                  <a:pt x="409160" y="566530"/>
                  <a:pt x="358636" y="700708"/>
                  <a:pt x="308113" y="83488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290" name="Picture 2" descr="S:\dfm\info\icons\v-collections\v_collections_png\software_graphics_media\64x64\shadow\code_ph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72" y="386561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S:\dfm\info\icons\v-collections\v_collections_png\software_graphics_media\64x64\shadow\code_rub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53" y="380197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S:\dfm\info\icons\v-collections\v_collections_png\software_graphics_media\64x64\shadow\code_colo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2" y="484786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S:\dfm\info\icons\v-collections\v_collections_png\software_graphics_media\64x64\shadow\code_javascrip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952" y="484786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S:\dfm\info\icons\v-collections\v_collections_png\software_graphics_media\64x64\shadow\code_colo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042" y="360807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146247" y="415364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.html</a:t>
            </a:r>
          </a:p>
        </p:txBody>
      </p:sp>
      <p:pic>
        <p:nvPicPr>
          <p:cNvPr id="12302" name="Picture 14" descr="S:\dfm\info\icons\v-collections\v_collections_png\software_graphics_media\48x48\shadow\photo_landscape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450" y="424661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S:\dfm\info\icons\v-collections\v_collections_png\software_graphics_media\48x48\shadow\photo_landscap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72" y="455141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:\dfm\info\icons\v-collections\v_collections_png\software_graphics_media\64x64\shadow\code_csharp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887" y="447521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S:\dfm\info\icons\v-collections\v_collections_png\software_graphics_media\48x48\shadow\film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901" y="35615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S:\dfm\info\icons\v-collections\v_collections_png\objects_people_industries\24x24\plain\gea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72" y="3865612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S:\dfm\info\icons\v-collections\v_collections_png\objects_people_industries\24x24\plain\gea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53" y="3798574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2" name="Picture 24" descr="S:\dfm\info\icons\v-collections\v_collections_png\objects_people_industries\24x24\plain\gea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345" y="4460927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S:\dfm\info\icons\v-collections\v_collections_png\software_graphics_media\48x48\shadow\photo_landscape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548" y="4549379"/>
            <a:ext cx="442226" cy="44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S:\dfm\info\icons\v-collections\v_collections_png\software_graphics_media\48x48\shadow\photo_landscap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260" y="4494280"/>
            <a:ext cx="301527" cy="30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S:\dfm\info\icons\v-collections\v_collections_png\software_graphics_media\64x64\shadow\code_javascrip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543" y="4733725"/>
            <a:ext cx="430982" cy="43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947" y="4491821"/>
            <a:ext cx="275201" cy="27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03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Klientsideskript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6"/>
            <a:ext cx="6400800" cy="3564047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sv-SE" dirty="0" smtClean="0"/>
              <a:t>Kod som talar om hur webbläsaren ska uppföra sig (</a:t>
            </a:r>
            <a:r>
              <a:rPr lang="sv-SE" dirty="0" err="1" smtClean="0"/>
              <a:t>behavior</a:t>
            </a:r>
            <a:r>
              <a:rPr lang="sv-SE" dirty="0" smtClean="0"/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sv-SE" dirty="0" smtClean="0"/>
              <a:t>JavaScript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sv-SE" dirty="0" smtClean="0"/>
              <a:t>En viktig del av HTML5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sv-SE" dirty="0" smtClean="0"/>
              <a:t>Möjliggör webbapplikationer</a:t>
            </a:r>
          </a:p>
          <a:p>
            <a:pPr marL="342900" indent="-342900">
              <a:buFont typeface="Arial" pitchFamily="34" charset="0"/>
              <a:buChar char="•"/>
            </a:pPr>
            <a:endParaRPr lang="sv-SE" dirty="0"/>
          </a:p>
        </p:txBody>
      </p:sp>
      <p:pic>
        <p:nvPicPr>
          <p:cNvPr id="14338" name="Picture 2" descr="S:\dfm\info\icons\v-collections\v_collections_png\basic_foundation\64x64\shadow\magic_wa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26521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5" descr="S:\dfm\info\icons\v-collections\v_collections_png\computer_network_security\128x128\shadow\workpla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512" y="265212"/>
            <a:ext cx="982588" cy="98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S:\dfm\info\icons\v-collections\v_collections_png\software_graphics_media\128x128\shadow\code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00" y="386561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54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Serversideskript</a:t>
            </a:r>
            <a:endParaRPr lang="sv-S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714348" y="2137420"/>
            <a:ext cx="6400800" cy="2803375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sv-SE" dirty="0" smtClean="0"/>
              <a:t>Programmering på webbservern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sv-SE" dirty="0" smtClean="0"/>
              <a:t>Oberoende av klientens mjukvara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sv-SE" dirty="0" smtClean="0"/>
              <a:t>PHP, ASP.NET, </a:t>
            </a:r>
            <a:r>
              <a:rPr lang="sv-SE" dirty="0" err="1" smtClean="0"/>
              <a:t>RoR</a:t>
            </a:r>
            <a:r>
              <a:rPr lang="sv-SE" dirty="0" smtClean="0"/>
              <a:t>, JSP, </a:t>
            </a:r>
            <a:r>
              <a:rPr lang="sv-SE" dirty="0" err="1" smtClean="0"/>
              <a:t>Python</a:t>
            </a:r>
            <a:r>
              <a:rPr lang="sv-SE" dirty="0" smtClean="0"/>
              <a:t>, </a:t>
            </a:r>
            <a:r>
              <a:rPr lang="sv-SE" dirty="0" err="1" smtClean="0"/>
              <a:t>Node.js</a:t>
            </a:r>
            <a:r>
              <a:rPr lang="sv-SE" dirty="0" smtClean="0"/>
              <a:t>....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sv-SE" dirty="0" smtClean="0"/>
              <a:t>Säkerhet</a:t>
            </a:r>
          </a:p>
        </p:txBody>
      </p:sp>
      <p:pic>
        <p:nvPicPr>
          <p:cNvPr id="4" name="Picture 4" descr="S:\dfm\info\icons\v-collections\v_collections_png\computer_network_security\256x256\shadow\serv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512" y="265212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S:\dfm\info\icons\v-collections\v_collections_png\software_graphics_media\64x64\shadow\code_rub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72159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S:\dfm\info\icons\v-collections\v_collections_png\software_graphics_media\64x64\shadow\code_cshar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552" y="415364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S:\dfm\info\icons\v-collections\v_collections_png\software_graphics_media\64x64\shadow\code_jav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628" y="433119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S:\dfm\info\icons\v-collections\v_collections_png\software_graphics_media\64x64\shadow\code_ph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831" y="476324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902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Datalagring</a:t>
            </a:r>
            <a:endParaRPr lang="sv-SE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979512" y="1458629"/>
            <a:ext cx="6400800" cy="3631119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sv-SE" dirty="0" smtClean="0"/>
              <a:t>Någonstans att spara vår data</a:t>
            </a:r>
            <a:br>
              <a:rPr lang="sv-SE" dirty="0" smtClean="0"/>
            </a:br>
            <a:endParaRPr lang="sv-SE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sv-SE" dirty="0" smtClean="0"/>
              <a:t>SQL är en standard för att hantera data lagrad i databaser</a:t>
            </a:r>
          </a:p>
          <a:p>
            <a:pPr marL="342900" indent="-342900">
              <a:buFont typeface="Arial" pitchFamily="34" charset="0"/>
              <a:buChar char="•"/>
            </a:pPr>
            <a:endParaRPr lang="sv-SE" dirty="0"/>
          </a:p>
          <a:p>
            <a:pPr marL="342900" indent="-342900">
              <a:buFont typeface="Arial" pitchFamily="34" charset="0"/>
              <a:buChar char="•"/>
            </a:pPr>
            <a:r>
              <a:rPr lang="sv-SE" dirty="0" err="1" smtClean="0"/>
              <a:t>NoSQL</a:t>
            </a:r>
            <a:r>
              <a:rPr lang="sv-SE" dirty="0" smtClean="0"/>
              <a:t> allt mer populärt</a:t>
            </a:r>
            <a:endParaRPr lang="sv-SE" dirty="0"/>
          </a:p>
        </p:txBody>
      </p:sp>
      <p:pic>
        <p:nvPicPr>
          <p:cNvPr id="16386" name="Picture 2" descr="S:\dfm\info\icons\v-collections\v_collections_png\business_finance_data\128x128\shadow\data_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521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702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578738" y="2504180"/>
            <a:ext cx="5616000" cy="972000"/>
          </a:xfrm>
          <a:prstGeom prst="roundRect">
            <a:avLst>
              <a:gd name="adj" fmla="val 16667"/>
            </a:avLst>
          </a:prstGeom>
          <a:solidFill>
            <a:srgbClr val="DAEDEF">
              <a:lumMod val="50000"/>
            </a:srgb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Klientsidan</a:t>
            </a:r>
            <a:endParaRPr lang="sv-SE" dirty="0"/>
          </a:p>
        </p:txBody>
      </p:sp>
      <p:pic>
        <p:nvPicPr>
          <p:cNvPr id="15" name="Picture 20" descr="P:\Icons\128x128\shadow\text_tre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20985" y="2652796"/>
            <a:ext cx="673995" cy="67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578737" y="1201316"/>
            <a:ext cx="5616000" cy="972000"/>
          </a:xfrm>
          <a:prstGeom prst="roundRect">
            <a:avLst>
              <a:gd name="adj" fmla="val 16667"/>
            </a:avLst>
          </a:prstGeom>
          <a:solidFill>
            <a:srgbClr val="BBE0E3">
              <a:lumMod val="75000"/>
            </a:srgb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7" name="Picture 21" descr="P:\Icons\128x128\shadow\palette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61204" y="1322735"/>
            <a:ext cx="729162" cy="72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-468560" y="1534916"/>
            <a:ext cx="698500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Presentation 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(CSS)</a:t>
            </a:r>
          </a:p>
        </p:txBody>
      </p: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-468560" y="2807192"/>
            <a:ext cx="69850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Struktur </a:t>
            </a:r>
            <a:r>
              <a:rPr kumimoji="0" lang="sv-S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(HTML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</a:p>
        </p:txBody>
      </p:sp>
      <p:pic>
        <p:nvPicPr>
          <p:cNvPr id="1026" name="Picture 2" descr="http://www.w3.org/html/logo/downloads/HTML5_Logo_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440" y="1287137"/>
            <a:ext cx="2190507" cy="219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5" descr="S:\dfm\info\icons\v-collections\v_collections_png\computer_network_security\128x128\shadow\workplac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512" y="265212"/>
            <a:ext cx="982588" cy="98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S:\dfm\info\icons\v-collections\v_collections_png\computer_network_security\256x256\shadow\serv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717" y="3926464"/>
            <a:ext cx="1451316" cy="145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5" descr="S:\dfm\info\icons\v-collections\v_collections_png\computer_network_security\128x128\shadow\workplac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990" y="3926464"/>
            <a:ext cx="1363282" cy="13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0" descr="P:\Icons\128x128\shadow\text_tre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492837">
            <a:off x="6428523" y="4256212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1" descr="P:\Icons\128x128\shadow\palette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05389" y="4051311"/>
            <a:ext cx="329748" cy="32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6659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/>
          </a:p>
        </p:txBody>
      </p:sp>
      <p:cxnSp>
        <p:nvCxnSpPr>
          <p:cNvPr id="5" name="Straight Connector 4"/>
          <p:cNvCxnSpPr/>
          <p:nvPr/>
        </p:nvCxnSpPr>
        <p:spPr>
          <a:xfrm>
            <a:off x="467544" y="2089915"/>
            <a:ext cx="8356928" cy="38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Pentagon 5"/>
          <p:cNvSpPr/>
          <p:nvPr/>
        </p:nvSpPr>
        <p:spPr>
          <a:xfrm>
            <a:off x="8741457" y="2008653"/>
            <a:ext cx="144016" cy="144016"/>
          </a:xfrm>
          <a:prstGeom prst="homePlate">
            <a:avLst/>
          </a:prstGeom>
          <a:ln>
            <a:tailEnd type="arrow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Oval 6"/>
          <p:cNvSpPr/>
          <p:nvPr/>
        </p:nvSpPr>
        <p:spPr>
          <a:xfrm>
            <a:off x="395536" y="2017907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 rot="18900000">
            <a:off x="296375" y="1521981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Minya Nouvelle" pitchFamily="2" charset="0"/>
              </a:rPr>
              <a:t>* webben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9495" y="2095460"/>
            <a:ext cx="496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234402" y="2016418"/>
            <a:ext cx="535724" cy="380165"/>
            <a:chOff x="8472557" y="3153916"/>
            <a:chExt cx="535724" cy="380165"/>
          </a:xfrm>
        </p:grpSpPr>
        <p:sp>
          <p:nvSpPr>
            <p:cNvPr id="11" name="Oval 10"/>
            <p:cNvSpPr/>
            <p:nvPr/>
          </p:nvSpPr>
          <p:spPr>
            <a:xfrm>
              <a:off x="8648598" y="3153916"/>
              <a:ext cx="144016" cy="144016"/>
            </a:xfrm>
            <a:prstGeom prst="ellipse">
              <a:avLst/>
            </a:prstGeom>
            <a:ln>
              <a:tailEnd type="arrow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72557" y="3226304"/>
              <a:ext cx="5357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nya Nouvelle" pitchFamily="2" charset="0"/>
                </a:rPr>
                <a:t>2000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140123" y="2017907"/>
            <a:ext cx="484876" cy="380165"/>
            <a:chOff x="8472557" y="3153916"/>
            <a:chExt cx="484876" cy="380165"/>
          </a:xfrm>
        </p:grpSpPr>
        <p:sp>
          <p:nvSpPr>
            <p:cNvPr id="17" name="Oval 16"/>
            <p:cNvSpPr/>
            <p:nvPr/>
          </p:nvSpPr>
          <p:spPr>
            <a:xfrm>
              <a:off x="8648598" y="3153916"/>
              <a:ext cx="144016" cy="144016"/>
            </a:xfrm>
            <a:prstGeom prst="ellipse">
              <a:avLst/>
            </a:prstGeom>
            <a:ln>
              <a:tailEnd type="arrow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72557" y="3226304"/>
              <a:ext cx="484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nya Nouvelle" pitchFamily="2" charset="0"/>
                </a:rPr>
                <a:t>1995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 rot="18900000">
            <a:off x="2145438" y="1509006"/>
            <a:ext cx="926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Minya Nouvelle" pitchFamily="2" charset="0"/>
              </a:rPr>
              <a:t>HTML2.0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931790" y="2017341"/>
            <a:ext cx="488082" cy="380165"/>
            <a:chOff x="8472557" y="3153916"/>
            <a:chExt cx="488082" cy="380165"/>
          </a:xfrm>
        </p:grpSpPr>
        <p:sp>
          <p:nvSpPr>
            <p:cNvPr id="21" name="Oval 20"/>
            <p:cNvSpPr/>
            <p:nvPr/>
          </p:nvSpPr>
          <p:spPr>
            <a:xfrm>
              <a:off x="8648598" y="3153916"/>
              <a:ext cx="144016" cy="144016"/>
            </a:xfrm>
            <a:prstGeom prst="ellipse">
              <a:avLst/>
            </a:prstGeom>
            <a:ln>
              <a:tailEnd type="arrow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472557" y="3226304"/>
              <a:ext cx="488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nya Nouvelle" pitchFamily="2" charset="0"/>
                </a:rPr>
                <a:t>1997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 rot="18900000">
            <a:off x="2861526" y="1508440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Minya Nouvelle" pitchFamily="2" charset="0"/>
              </a:rPr>
              <a:t>HTML3.2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779491" y="2008273"/>
            <a:ext cx="483274" cy="380165"/>
            <a:chOff x="8472557" y="3153916"/>
            <a:chExt cx="483274" cy="380165"/>
          </a:xfrm>
        </p:grpSpPr>
        <p:sp>
          <p:nvSpPr>
            <p:cNvPr id="25" name="Oval 24"/>
            <p:cNvSpPr/>
            <p:nvPr/>
          </p:nvSpPr>
          <p:spPr>
            <a:xfrm>
              <a:off x="8648598" y="3153916"/>
              <a:ext cx="144016" cy="144016"/>
            </a:xfrm>
            <a:prstGeom prst="ellipse">
              <a:avLst/>
            </a:prstGeom>
            <a:ln>
              <a:tailEnd type="arrow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472557" y="3226304"/>
              <a:ext cx="483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nya Nouvelle" pitchFamily="2" charset="0"/>
                </a:rPr>
                <a:t>1999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 rot="18900000">
            <a:off x="3743930" y="1499372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Minya Nouvelle" pitchFamily="2" charset="0"/>
              </a:rPr>
              <a:t>HTML4.01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685533" y="2017341"/>
            <a:ext cx="584064" cy="380165"/>
            <a:chOff x="8472557" y="3153916"/>
            <a:chExt cx="584064" cy="380165"/>
          </a:xfrm>
        </p:grpSpPr>
        <p:sp>
          <p:nvSpPr>
            <p:cNvPr id="29" name="Oval 28"/>
            <p:cNvSpPr/>
            <p:nvPr/>
          </p:nvSpPr>
          <p:spPr>
            <a:xfrm>
              <a:off x="8648598" y="3153916"/>
              <a:ext cx="144016" cy="144016"/>
            </a:xfrm>
            <a:prstGeom prst="ellipse">
              <a:avLst/>
            </a:prstGeom>
            <a:ln>
              <a:tailEnd type="arrow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72557" y="3226304"/>
              <a:ext cx="5840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nya Nouvelle" pitchFamily="2" charset="0"/>
                </a:rPr>
                <a:t>1994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669656" y="2017907"/>
            <a:ext cx="524503" cy="380165"/>
            <a:chOff x="8472557" y="3153916"/>
            <a:chExt cx="524503" cy="380165"/>
          </a:xfrm>
        </p:grpSpPr>
        <p:sp>
          <p:nvSpPr>
            <p:cNvPr id="33" name="Oval 32"/>
            <p:cNvSpPr/>
            <p:nvPr/>
          </p:nvSpPr>
          <p:spPr>
            <a:xfrm>
              <a:off x="8648598" y="3153916"/>
              <a:ext cx="144016" cy="144016"/>
            </a:xfrm>
            <a:prstGeom prst="ellipse">
              <a:avLst/>
            </a:prstGeom>
            <a:ln>
              <a:tailEnd type="arrow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472557" y="3226304"/>
              <a:ext cx="52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nya Nouvelle" pitchFamily="2" charset="0"/>
                </a:rPr>
                <a:t>2001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420652" y="2017907"/>
            <a:ext cx="537327" cy="380165"/>
            <a:chOff x="8472557" y="3153916"/>
            <a:chExt cx="537327" cy="380165"/>
          </a:xfrm>
        </p:grpSpPr>
        <p:sp>
          <p:nvSpPr>
            <p:cNvPr id="54" name="Oval 53"/>
            <p:cNvSpPr/>
            <p:nvPr/>
          </p:nvSpPr>
          <p:spPr>
            <a:xfrm>
              <a:off x="8648598" y="3153916"/>
              <a:ext cx="144016" cy="144016"/>
            </a:xfrm>
            <a:prstGeom prst="ellipse">
              <a:avLst/>
            </a:prstGeom>
            <a:ln>
              <a:tailEnd type="arrow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472557" y="3226304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nya Nouvelle" pitchFamily="2" charset="0"/>
                </a:rPr>
                <a:t>2008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 rot="18900000">
            <a:off x="4160320" y="1489229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Minya Nouvelle" pitchFamily="2" charset="0"/>
              </a:rPr>
              <a:t>XHTML 1.0</a:t>
            </a:r>
          </a:p>
        </p:txBody>
      </p:sp>
      <p:sp>
        <p:nvSpPr>
          <p:cNvPr id="65" name="TextBox 64"/>
          <p:cNvSpPr txBox="1"/>
          <p:nvPr/>
        </p:nvSpPr>
        <p:spPr>
          <a:xfrm rot="18900000">
            <a:off x="4740188" y="1480787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Minya Nouvelle" pitchFamily="2" charset="0"/>
              </a:rPr>
              <a:t>XHTML 1.1</a:t>
            </a:r>
          </a:p>
        </p:txBody>
      </p:sp>
      <p:sp>
        <p:nvSpPr>
          <p:cNvPr id="66" name="TextBox 65"/>
          <p:cNvSpPr txBox="1"/>
          <p:nvPr/>
        </p:nvSpPr>
        <p:spPr>
          <a:xfrm rot="18900000">
            <a:off x="7387077" y="1399398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Minya Nouvelle" pitchFamily="2" charset="0"/>
              </a:rPr>
              <a:t>HTML 5 draft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3381479" y="2007607"/>
            <a:ext cx="497700" cy="380165"/>
            <a:chOff x="8472557" y="3153916"/>
            <a:chExt cx="497700" cy="380165"/>
          </a:xfrm>
        </p:grpSpPr>
        <p:sp>
          <p:nvSpPr>
            <p:cNvPr id="68" name="Oval 67"/>
            <p:cNvSpPr/>
            <p:nvPr/>
          </p:nvSpPr>
          <p:spPr>
            <a:xfrm>
              <a:off x="8648598" y="3153916"/>
              <a:ext cx="144016" cy="144016"/>
            </a:xfrm>
            <a:prstGeom prst="ellipse">
              <a:avLst/>
            </a:prstGeom>
            <a:ln>
              <a:tailEnd type="arrow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72557" y="3226304"/>
              <a:ext cx="497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nya Nouvelle" pitchFamily="2" charset="0"/>
                </a:rPr>
                <a:t>1998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 rot="18900000">
            <a:off x="3432444" y="1631957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Minya Nouvelle" pitchFamily="2" charset="0"/>
              </a:rPr>
              <a:t>CSS 2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2531831" y="2000933"/>
            <a:ext cx="483274" cy="380165"/>
            <a:chOff x="8472557" y="3153916"/>
            <a:chExt cx="483274" cy="380165"/>
          </a:xfrm>
        </p:grpSpPr>
        <p:sp>
          <p:nvSpPr>
            <p:cNvPr id="72" name="Oval 71"/>
            <p:cNvSpPr/>
            <p:nvPr/>
          </p:nvSpPr>
          <p:spPr>
            <a:xfrm>
              <a:off x="8648598" y="3153916"/>
              <a:ext cx="144016" cy="144016"/>
            </a:xfrm>
            <a:prstGeom prst="ellipse">
              <a:avLst/>
            </a:prstGeom>
            <a:ln>
              <a:tailEnd type="arrow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472557" y="3226304"/>
              <a:ext cx="483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nya Nouvelle" pitchFamily="2" charset="0"/>
                </a:rPr>
                <a:t>1996</a:t>
              </a:r>
            </a:p>
          </p:txBody>
        </p:sp>
      </p:grpSp>
      <p:sp>
        <p:nvSpPr>
          <p:cNvPr id="74" name="TextBox 73"/>
          <p:cNvSpPr txBox="1"/>
          <p:nvPr/>
        </p:nvSpPr>
        <p:spPr>
          <a:xfrm rot="18900000">
            <a:off x="2584399" y="1625283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Minya Nouvelle" pitchFamily="2" charset="0"/>
              </a:rPr>
              <a:t>CSS 1</a:t>
            </a:r>
          </a:p>
        </p:txBody>
      </p:sp>
    </p:spTree>
    <p:extLst>
      <p:ext uri="{BB962C8B-B14F-4D97-AF65-F5344CB8AC3E}">
        <p14:creationId xmlns:p14="http://schemas.microsoft.com/office/powerpoint/2010/main" val="1040941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En webbapplikations struktur</a:t>
            </a:r>
            <a:endParaRPr lang="sv-SE" dirty="0"/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928662" y="1129308"/>
            <a:ext cx="7236000" cy="4068000"/>
          </a:xfrm>
          <a:prstGeom prst="roundRect">
            <a:avLst>
              <a:gd name="adj" fmla="val 16667"/>
            </a:avLst>
          </a:prstGeom>
          <a:solidFill>
            <a:srgbClr val="2D2D8A">
              <a:lumMod val="50000"/>
            </a:srgb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5" name="Picture 15" descr="P:\Icons\128x128\shadow\dat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3313" y="2415196"/>
            <a:ext cx="1627187" cy="162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042988" y="1257909"/>
            <a:ext cx="6985000" cy="3600450"/>
          </a:xfrm>
          <a:prstGeom prst="roundRect">
            <a:avLst>
              <a:gd name="adj" fmla="val 16667"/>
            </a:avLst>
          </a:prstGeom>
          <a:solidFill>
            <a:srgbClr val="2D2D8A">
              <a:lumMod val="75000"/>
            </a:srgb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042988" y="4520221"/>
            <a:ext cx="698500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Dataåtkomstlager (DAL) 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(Ex. </a:t>
            </a:r>
            <a:r>
              <a:rPr kumimoji="0" lang="sv-S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C#-klasser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)</a:t>
            </a:r>
          </a:p>
        </p:txBody>
      </p:sp>
      <p:pic>
        <p:nvPicPr>
          <p:cNvPr id="8" name="Picture 16" descr="P:\Icons\128x128\shadow\data_int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50" y="2558071"/>
            <a:ext cx="1646238" cy="164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9"/>
          <p:cNvSpPr>
            <a:spLocks noChangeArrowheads="1"/>
          </p:cNvSpPr>
          <p:nvPr/>
        </p:nvSpPr>
        <p:spPr bwMode="auto">
          <a:xfrm>
            <a:off x="1187450" y="1402371"/>
            <a:ext cx="6697663" cy="3097213"/>
          </a:xfrm>
          <a:prstGeom prst="roundRect">
            <a:avLst>
              <a:gd name="adj" fmla="val 16667"/>
            </a:avLst>
          </a:prstGeom>
          <a:solidFill>
            <a:srgbClr val="2D2D8A">
              <a:lumMod val="60000"/>
              <a:lumOff val="40000"/>
            </a:srgb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0" name="Picture 17" descr="P:\Icons\128x128\shadow\gea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4750" y="2272321"/>
            <a:ext cx="1627188" cy="162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042988" y="4169384"/>
            <a:ext cx="698500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Affärslager (BLL) </a:t>
            </a:r>
            <a:r>
              <a:rPr kumimoji="0" lang="sv-S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(Ex. C#-klasser)</a:t>
            </a:r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1331913" y="1546834"/>
            <a:ext cx="6408737" cy="2592387"/>
          </a:xfrm>
          <a:prstGeom prst="roundRect">
            <a:avLst>
              <a:gd name="adj" fmla="val 16667"/>
            </a:avLst>
          </a:prstGeom>
          <a:solidFill>
            <a:srgbClr val="2D2D8A">
              <a:lumMod val="40000"/>
              <a:lumOff val="60000"/>
            </a:srgb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3" name="Picture 19" descr="P:\Icons\128x128\shadow\cub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14750" y="2058009"/>
            <a:ext cx="1627188" cy="162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1466828" y="1705574"/>
            <a:ext cx="6119813" cy="2016125"/>
          </a:xfrm>
          <a:prstGeom prst="roundRect">
            <a:avLst>
              <a:gd name="adj" fmla="val 16667"/>
            </a:avLst>
          </a:prstGeom>
          <a:solidFill>
            <a:srgbClr val="DAEDEF">
              <a:lumMod val="50000"/>
            </a:srgb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5" name="Picture 20" descr="P:\Icons\128x128\shadow\text_tre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29063" y="1986571"/>
            <a:ext cx="1217612" cy="121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1622404" y="1830988"/>
            <a:ext cx="5832475" cy="1512888"/>
          </a:xfrm>
          <a:prstGeom prst="roundRect">
            <a:avLst>
              <a:gd name="adj" fmla="val 16667"/>
            </a:avLst>
          </a:prstGeom>
          <a:solidFill>
            <a:srgbClr val="BBE0E3">
              <a:lumMod val="75000"/>
            </a:srgb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7" name="Picture 21" descr="P:\Icons\128x128\shadow\palette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71938" y="1986571"/>
            <a:ext cx="927100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AutoShape 15"/>
          <p:cNvSpPr>
            <a:spLocks noChangeArrowheads="1"/>
          </p:cNvSpPr>
          <p:nvPr/>
        </p:nvSpPr>
        <p:spPr bwMode="auto">
          <a:xfrm>
            <a:off x="1742082" y="1973874"/>
            <a:ext cx="5616000" cy="972000"/>
          </a:xfrm>
          <a:prstGeom prst="roundRect">
            <a:avLst>
              <a:gd name="adj" fmla="val 16667"/>
            </a:avLst>
          </a:prstGeom>
          <a:solidFill>
            <a:srgbClr val="BBE0E3">
              <a:lumMod val="90000"/>
            </a:srgb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900113" y="2200884"/>
            <a:ext cx="6985000" cy="517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Uppförande </a:t>
            </a:r>
            <a:r>
              <a:rPr kumimoji="0" lang="sv-S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(Behavior)</a:t>
            </a:r>
            <a:br>
              <a:rPr kumimoji="0" lang="sv-S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sv-S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JavaScript</a:t>
            </a: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1025525" y="4863121"/>
            <a:ext cx="698500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Datalager 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(Ex. MSSQL)</a:t>
            </a: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1041400" y="3772509"/>
            <a:ext cx="698500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Användargränsnittslager</a:t>
            </a: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(Ex. ASP.NET .</a:t>
            </a:r>
            <a:r>
              <a:rPr kumimoji="0" lang="sv-SE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aspx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</a:p>
        </p:txBody>
      </p: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1042988" y="2961296"/>
            <a:ext cx="698500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Presentation </a:t>
            </a:r>
            <a:r>
              <a:rPr kumimoji="0" lang="sv-S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(CSS)</a:t>
            </a:r>
          </a:p>
        </p:txBody>
      </p: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1042988" y="3383571"/>
            <a:ext cx="69850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Struktur </a:t>
            </a:r>
            <a:r>
              <a:rPr kumimoji="0" lang="sv-S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(HTML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</a:p>
        </p:txBody>
      </p:sp>
      <p:pic>
        <p:nvPicPr>
          <p:cNvPr id="24" name="Picture 22" descr="P:\Icons\128x128\shadow\magic-wan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15063" y="2129446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Oval 24"/>
          <p:cNvSpPr/>
          <p:nvPr/>
        </p:nvSpPr>
        <p:spPr bwMode="auto">
          <a:xfrm>
            <a:off x="7072330" y="3701076"/>
            <a:ext cx="1836000" cy="1764000"/>
          </a:xfrm>
          <a:prstGeom prst="ellipse">
            <a:avLst/>
          </a:prstGeom>
          <a:solidFill>
            <a:srgbClr val="2D2D8A">
              <a:lumMod val="60000"/>
              <a:lumOff val="40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97147" y="4282764"/>
            <a:ext cx="1258678" cy="52322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1" i="0" u="none" strike="noStrike" kern="0" cap="none" spc="150" normalizeH="0" baseline="0" noProof="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</a:rPr>
              <a:t>Server</a:t>
            </a:r>
          </a:p>
        </p:txBody>
      </p:sp>
      <p:sp>
        <p:nvSpPr>
          <p:cNvPr id="27" name="Oval 26"/>
          <p:cNvSpPr/>
          <p:nvPr/>
        </p:nvSpPr>
        <p:spPr bwMode="auto">
          <a:xfrm>
            <a:off x="1357290" y="2772382"/>
            <a:ext cx="1008000" cy="972000"/>
          </a:xfrm>
          <a:prstGeom prst="ellipse">
            <a:avLst/>
          </a:prstGeom>
          <a:solidFill>
            <a:srgbClr val="BBE0E3">
              <a:lumMod val="75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37641" y="3058134"/>
            <a:ext cx="857927" cy="369332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150" normalizeH="0" baseline="0" noProof="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</a:rPr>
              <a:t>Klient</a:t>
            </a:r>
          </a:p>
        </p:txBody>
      </p:sp>
    </p:spTree>
    <p:extLst>
      <p:ext uri="{BB962C8B-B14F-4D97-AF65-F5344CB8AC3E}">
        <p14:creationId xmlns:p14="http://schemas.microsoft.com/office/powerpoint/2010/main" val="3885370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6" grpId="1" animBg="1"/>
      <p:bldP spid="7" grpId="1"/>
      <p:bldP spid="9" grpId="1" animBg="1"/>
      <p:bldP spid="11" grpId="1"/>
      <p:bldP spid="12" grpId="1" animBg="1"/>
      <p:bldP spid="20" grpId="1"/>
      <p:bldP spid="21" grpId="1"/>
      <p:bldP spid="25" grpId="1" animBg="1"/>
      <p:bldP spid="2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HTML 4.01</a:t>
            </a:r>
            <a:endParaRPr lang="sv-SE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67544" y="1218290"/>
            <a:ext cx="8321537" cy="38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Pentagon 4"/>
          <p:cNvSpPr/>
          <p:nvPr/>
        </p:nvSpPr>
        <p:spPr>
          <a:xfrm>
            <a:off x="8741457" y="1137028"/>
            <a:ext cx="144016" cy="144016"/>
          </a:xfrm>
          <a:prstGeom prst="homePlat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Oval 5"/>
          <p:cNvSpPr/>
          <p:nvPr/>
        </p:nvSpPr>
        <p:spPr>
          <a:xfrm>
            <a:off x="395536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219495" y="1223835"/>
            <a:ext cx="496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1990</a:t>
            </a:r>
          </a:p>
        </p:txBody>
      </p:sp>
      <p:sp>
        <p:nvSpPr>
          <p:cNvPr id="10" name="Oval 9"/>
          <p:cNvSpPr/>
          <p:nvPr/>
        </p:nvSpPr>
        <p:spPr>
          <a:xfrm>
            <a:off x="4410443" y="1144793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>
            <a:off x="4234402" y="1217181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2000</a:t>
            </a:r>
          </a:p>
        </p:txBody>
      </p:sp>
      <p:sp>
        <p:nvSpPr>
          <p:cNvPr id="13" name="Oval 12"/>
          <p:cNvSpPr/>
          <p:nvPr/>
        </p:nvSpPr>
        <p:spPr>
          <a:xfrm>
            <a:off x="2316164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2140123" y="1218670"/>
            <a:ext cx="484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1995</a:t>
            </a:r>
          </a:p>
        </p:txBody>
      </p:sp>
      <p:sp>
        <p:nvSpPr>
          <p:cNvPr id="16" name="Oval 15"/>
          <p:cNvSpPr/>
          <p:nvPr/>
        </p:nvSpPr>
        <p:spPr>
          <a:xfrm>
            <a:off x="3107831" y="113904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TextBox 16"/>
          <p:cNvSpPr txBox="1"/>
          <p:nvPr/>
        </p:nvSpPr>
        <p:spPr>
          <a:xfrm>
            <a:off x="2931790" y="1218104"/>
            <a:ext cx="488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1997</a:t>
            </a:r>
          </a:p>
        </p:txBody>
      </p:sp>
      <p:sp>
        <p:nvSpPr>
          <p:cNvPr id="19" name="Oval 18"/>
          <p:cNvSpPr/>
          <p:nvPr/>
        </p:nvSpPr>
        <p:spPr>
          <a:xfrm>
            <a:off x="3955532" y="1136648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Box 19"/>
          <p:cNvSpPr txBox="1"/>
          <p:nvPr/>
        </p:nvSpPr>
        <p:spPr>
          <a:xfrm>
            <a:off x="3779491" y="1209036"/>
            <a:ext cx="48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1999</a:t>
            </a:r>
          </a:p>
        </p:txBody>
      </p:sp>
      <p:sp>
        <p:nvSpPr>
          <p:cNvPr id="25" name="Oval 24"/>
          <p:cNvSpPr/>
          <p:nvPr/>
        </p:nvSpPr>
        <p:spPr>
          <a:xfrm>
            <a:off x="4845697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Box 25"/>
          <p:cNvSpPr txBox="1"/>
          <p:nvPr/>
        </p:nvSpPr>
        <p:spPr>
          <a:xfrm>
            <a:off x="4669656" y="1218670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2001</a:t>
            </a:r>
          </a:p>
        </p:txBody>
      </p:sp>
      <p:sp>
        <p:nvSpPr>
          <p:cNvPr id="31" name="Oval 30"/>
          <p:cNvSpPr/>
          <p:nvPr/>
        </p:nvSpPr>
        <p:spPr>
          <a:xfrm>
            <a:off x="5390093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TextBox 31"/>
          <p:cNvSpPr txBox="1"/>
          <p:nvPr/>
        </p:nvSpPr>
        <p:spPr>
          <a:xfrm>
            <a:off x="5214052" y="1218670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2002</a:t>
            </a:r>
          </a:p>
        </p:txBody>
      </p:sp>
      <p:sp>
        <p:nvSpPr>
          <p:cNvPr id="46" name="Oval 45"/>
          <p:cNvSpPr/>
          <p:nvPr/>
        </p:nvSpPr>
        <p:spPr>
          <a:xfrm>
            <a:off x="7596693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7" name="TextBox 46"/>
          <p:cNvSpPr txBox="1"/>
          <p:nvPr/>
        </p:nvSpPr>
        <p:spPr>
          <a:xfrm>
            <a:off x="7420652" y="1218670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2008</a:t>
            </a:r>
          </a:p>
        </p:txBody>
      </p:sp>
      <p:sp>
        <p:nvSpPr>
          <p:cNvPr id="55" name="Oval 54"/>
          <p:cNvSpPr/>
          <p:nvPr/>
        </p:nvSpPr>
        <p:spPr>
          <a:xfrm>
            <a:off x="3557520" y="11359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6" name="TextBox 55"/>
          <p:cNvSpPr txBox="1"/>
          <p:nvPr/>
        </p:nvSpPr>
        <p:spPr>
          <a:xfrm>
            <a:off x="3381479" y="1208370"/>
            <a:ext cx="497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1998</a:t>
            </a:r>
          </a:p>
        </p:txBody>
      </p:sp>
      <p:sp>
        <p:nvSpPr>
          <p:cNvPr id="58" name="Oval 57"/>
          <p:cNvSpPr/>
          <p:nvPr/>
        </p:nvSpPr>
        <p:spPr>
          <a:xfrm>
            <a:off x="2707872" y="11359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TextBox 58"/>
          <p:cNvSpPr txBox="1"/>
          <p:nvPr/>
        </p:nvSpPr>
        <p:spPr>
          <a:xfrm>
            <a:off x="2531831" y="1215044"/>
            <a:ext cx="48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1755" y="2209428"/>
            <a:ext cx="5226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Hyper Text </a:t>
            </a:r>
            <a:r>
              <a:rPr lang="sv-SE" dirty="0" err="1" smtClean="0">
                <a:latin typeface="Minya Nouvelle" pitchFamily="2" charset="0"/>
              </a:rPr>
              <a:t>Markup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 err="1" smtClean="0">
                <a:latin typeface="Minya Nouvelle" pitchFamily="2" charset="0"/>
              </a:rPr>
              <a:t>Language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Formatering bör läggas i style-</a:t>
            </a:r>
            <a:r>
              <a:rPr lang="sv-SE" dirty="0" err="1" smtClean="0">
                <a:latin typeface="Minya Nouvelle" pitchFamily="2" charset="0"/>
              </a:rPr>
              <a:t>sheets</a:t>
            </a:r>
            <a:r>
              <a:rPr lang="sv-SE" dirty="0" smtClean="0">
                <a:latin typeface="Minya Nouvelle" pitchFamily="2" charset="0"/>
              </a:rPr>
              <a:t>, CSS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Flera taggar som styrde utseendet flaggas som olämpliga. (&lt;font&gt;, &lt;center&gt;...)</a:t>
            </a:r>
          </a:p>
        </p:txBody>
      </p:sp>
      <p:pic>
        <p:nvPicPr>
          <p:cNvPr id="89090" name="Picture 2" descr="L:\WorkSpace\tstjo\Icons\v_collection_png\256x256\shadow\code_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040" y="206541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778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/>
          <p:cNvSpPr/>
          <p:nvPr/>
        </p:nvSpPr>
        <p:spPr>
          <a:xfrm>
            <a:off x="5744909" y="2106974"/>
            <a:ext cx="2376264" cy="2376264"/>
          </a:xfrm>
          <a:prstGeom prst="ellipse">
            <a:avLst/>
          </a:prstGeom>
          <a:ln>
            <a:tailEnd type="arrow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smtClean="0">
                <a:solidFill>
                  <a:schemeClr val="tx1"/>
                </a:solidFill>
                <a:latin typeface="Minya Nouvelle" charset="0"/>
              </a:rPr>
              <a:t/>
            </a:r>
            <a:br>
              <a:rPr lang="sv-SE" sz="1600" dirty="0" smtClean="0">
                <a:solidFill>
                  <a:schemeClr val="tx1"/>
                </a:solidFill>
                <a:latin typeface="Minya Nouvelle" charset="0"/>
              </a:rPr>
            </a:br>
            <a:r>
              <a:rPr lang="sv-SE" sz="1600" dirty="0" smtClean="0">
                <a:solidFill>
                  <a:schemeClr val="tx1"/>
                </a:solidFill>
                <a:latin typeface="Minya Nouvelle" charset="0"/>
              </a:rPr>
              <a:t>CSS 3</a:t>
            </a:r>
            <a:br>
              <a:rPr lang="sv-SE" sz="1600" dirty="0" smtClean="0">
                <a:solidFill>
                  <a:schemeClr val="tx1"/>
                </a:solidFill>
                <a:latin typeface="Minya Nouvelle" charset="0"/>
              </a:rPr>
            </a:br>
            <a:r>
              <a:rPr lang="sv-SE" sz="1600" dirty="0" smtClean="0">
                <a:solidFill>
                  <a:schemeClr val="tx1"/>
                </a:solidFill>
                <a:latin typeface="Minya Nouvelle" charset="0"/>
              </a:rPr>
              <a:t/>
            </a:r>
            <a:br>
              <a:rPr lang="sv-SE" sz="1600" dirty="0" smtClean="0">
                <a:solidFill>
                  <a:schemeClr val="tx1"/>
                </a:solidFill>
                <a:latin typeface="Minya Nouvelle" charset="0"/>
              </a:rPr>
            </a:br>
            <a:r>
              <a:rPr lang="sv-SE" sz="1600" dirty="0" smtClean="0">
                <a:solidFill>
                  <a:schemeClr val="tx1"/>
                </a:solidFill>
                <a:latin typeface="Minya Nouvelle" charset="0"/>
              </a:rPr>
              <a:t/>
            </a:r>
            <a:br>
              <a:rPr lang="sv-SE" sz="1600" dirty="0" smtClean="0">
                <a:solidFill>
                  <a:schemeClr val="tx1"/>
                </a:solidFill>
                <a:latin typeface="Minya Nouvelle" charset="0"/>
              </a:rPr>
            </a:br>
            <a:r>
              <a:rPr lang="sv-SE" sz="1600" dirty="0" smtClean="0">
                <a:solidFill>
                  <a:schemeClr val="tx1"/>
                </a:solidFill>
                <a:latin typeface="Minya Nouvelle" charset="0"/>
              </a:rPr>
              <a:t/>
            </a:r>
            <a:br>
              <a:rPr lang="sv-SE" sz="1600" dirty="0" smtClean="0">
                <a:solidFill>
                  <a:schemeClr val="tx1"/>
                </a:solidFill>
                <a:latin typeface="Minya Nouvelle" charset="0"/>
              </a:rPr>
            </a:br>
            <a:r>
              <a:rPr lang="sv-SE" sz="1600" dirty="0" smtClean="0">
                <a:solidFill>
                  <a:schemeClr val="tx1"/>
                </a:solidFill>
                <a:latin typeface="Minya Nouvelle" charset="0"/>
              </a:rPr>
              <a:t/>
            </a:r>
            <a:br>
              <a:rPr lang="sv-SE" sz="1600" dirty="0" smtClean="0">
                <a:solidFill>
                  <a:schemeClr val="tx1"/>
                </a:solidFill>
                <a:latin typeface="Minya Nouvelle" charset="0"/>
              </a:rPr>
            </a:br>
            <a:r>
              <a:rPr lang="sv-SE" sz="1600" dirty="0" smtClean="0">
                <a:solidFill>
                  <a:schemeClr val="tx1"/>
                </a:solidFill>
                <a:latin typeface="Minya Nouvelle" charset="0"/>
              </a:rPr>
              <a:t/>
            </a:r>
            <a:br>
              <a:rPr lang="sv-SE" sz="1600" dirty="0" smtClean="0">
                <a:solidFill>
                  <a:schemeClr val="tx1"/>
                </a:solidFill>
                <a:latin typeface="Minya Nouvelle" charset="0"/>
              </a:rPr>
            </a:br>
            <a:r>
              <a:rPr lang="sv-SE" sz="1600" dirty="0" smtClean="0">
                <a:solidFill>
                  <a:schemeClr val="tx1"/>
                </a:solidFill>
                <a:latin typeface="Minya Nouvelle" charset="0"/>
              </a:rPr>
              <a:t/>
            </a:r>
            <a:br>
              <a:rPr lang="sv-SE" sz="1600" dirty="0" smtClean="0">
                <a:solidFill>
                  <a:schemeClr val="tx1"/>
                </a:solidFill>
                <a:latin typeface="Minya Nouvelle" charset="0"/>
              </a:rPr>
            </a:br>
            <a:r>
              <a:rPr lang="sv-SE" sz="1600" dirty="0" smtClean="0">
                <a:solidFill>
                  <a:schemeClr val="tx1"/>
                </a:solidFill>
                <a:latin typeface="Minya Nouvelle" charset="0"/>
              </a:rPr>
              <a:t/>
            </a:r>
            <a:br>
              <a:rPr lang="sv-SE" sz="1600" dirty="0" smtClean="0">
                <a:solidFill>
                  <a:schemeClr val="tx1"/>
                </a:solidFill>
                <a:latin typeface="Minya Nouvelle" charset="0"/>
              </a:rPr>
            </a:br>
            <a:r>
              <a:rPr lang="sv-SE" sz="1600" dirty="0" smtClean="0">
                <a:solidFill>
                  <a:schemeClr val="tx1"/>
                </a:solidFill>
                <a:latin typeface="Minya Nouvelle" charset="0"/>
              </a:rPr>
              <a:t/>
            </a:r>
            <a:br>
              <a:rPr lang="sv-SE" sz="1600" dirty="0" smtClean="0">
                <a:solidFill>
                  <a:schemeClr val="tx1"/>
                </a:solidFill>
                <a:latin typeface="Minya Nouvelle" charset="0"/>
              </a:rPr>
            </a:br>
            <a:endParaRPr lang="sv-SE" sz="1600" dirty="0">
              <a:solidFill>
                <a:schemeClr val="tx1"/>
              </a:solidFill>
              <a:latin typeface="Minya Nouvelle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6153982" y="2529910"/>
            <a:ext cx="1565589" cy="1565589"/>
          </a:xfrm>
          <a:prstGeom prst="ellipse">
            <a:avLst/>
          </a:prstGeom>
          <a:noFill/>
          <a:ln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600" dirty="0" smtClean="0">
                <a:ln>
                  <a:solidFill>
                    <a:schemeClr val="tx1"/>
                  </a:solidFill>
                </a:ln>
                <a:latin typeface="Minya Nouvelle" charset="0"/>
              </a:rPr>
              <a:t/>
            </a:r>
            <a:br>
              <a:rPr lang="sv-SE" sz="1600" dirty="0" smtClean="0">
                <a:ln>
                  <a:solidFill>
                    <a:schemeClr val="tx1"/>
                  </a:solidFill>
                </a:ln>
                <a:latin typeface="Minya Nouvelle" charset="0"/>
              </a:rPr>
            </a:br>
            <a:r>
              <a:rPr lang="sv-SE" sz="1600" dirty="0" smtClean="0">
                <a:ln>
                  <a:solidFill>
                    <a:schemeClr val="tx1"/>
                  </a:solidFill>
                </a:ln>
                <a:latin typeface="Minya Nouvelle" charset="0"/>
              </a:rPr>
              <a:t>CSS 2</a:t>
            </a:r>
            <a:br>
              <a:rPr lang="sv-SE" sz="1600" dirty="0" smtClean="0">
                <a:ln>
                  <a:solidFill>
                    <a:schemeClr val="tx1"/>
                  </a:solidFill>
                </a:ln>
                <a:latin typeface="Minya Nouvelle" charset="0"/>
              </a:rPr>
            </a:br>
            <a:r>
              <a:rPr lang="sv-SE" sz="1600" dirty="0" smtClean="0">
                <a:ln>
                  <a:solidFill>
                    <a:schemeClr val="tx1"/>
                  </a:solidFill>
                </a:ln>
                <a:latin typeface="Minya Nouvelle" charset="0"/>
              </a:rPr>
              <a:t/>
            </a:r>
            <a:br>
              <a:rPr lang="sv-SE" sz="1600" dirty="0" smtClean="0">
                <a:ln>
                  <a:solidFill>
                    <a:schemeClr val="tx1"/>
                  </a:solidFill>
                </a:ln>
                <a:latin typeface="Minya Nouvelle" charset="0"/>
              </a:rPr>
            </a:br>
            <a:r>
              <a:rPr lang="sv-SE" sz="1600" dirty="0" smtClean="0">
                <a:ln>
                  <a:solidFill>
                    <a:schemeClr val="tx1"/>
                  </a:solidFill>
                </a:ln>
                <a:latin typeface="Minya Nouvelle" charset="0"/>
              </a:rPr>
              <a:t/>
            </a:r>
            <a:br>
              <a:rPr lang="sv-SE" sz="1600" dirty="0" smtClean="0">
                <a:ln>
                  <a:solidFill>
                    <a:schemeClr val="tx1"/>
                  </a:solidFill>
                </a:ln>
                <a:latin typeface="Minya Nouvelle" charset="0"/>
              </a:rPr>
            </a:br>
            <a:r>
              <a:rPr lang="sv-SE" sz="1600" dirty="0" smtClean="0">
                <a:ln>
                  <a:solidFill>
                    <a:schemeClr val="tx1"/>
                  </a:solidFill>
                </a:ln>
                <a:latin typeface="Minya Nouvelle" charset="0"/>
              </a:rPr>
              <a:t/>
            </a:r>
            <a:br>
              <a:rPr lang="sv-SE" sz="1600" dirty="0" smtClean="0">
                <a:ln>
                  <a:solidFill>
                    <a:schemeClr val="tx1"/>
                  </a:solidFill>
                </a:ln>
                <a:latin typeface="Minya Nouvelle" charset="0"/>
              </a:rPr>
            </a:br>
            <a:r>
              <a:rPr lang="sv-SE" sz="1600" dirty="0" smtClean="0">
                <a:ln>
                  <a:solidFill>
                    <a:schemeClr val="tx1"/>
                  </a:solidFill>
                </a:ln>
                <a:latin typeface="Minya Nouvelle" charset="0"/>
              </a:rPr>
              <a:t/>
            </a:r>
            <a:br>
              <a:rPr lang="sv-SE" sz="1600" dirty="0" smtClean="0">
                <a:ln>
                  <a:solidFill>
                    <a:schemeClr val="tx1"/>
                  </a:solidFill>
                </a:ln>
                <a:latin typeface="Minya Nouvelle" charset="0"/>
              </a:rPr>
            </a:br>
            <a:endParaRPr lang="sv-SE" sz="1600" dirty="0">
              <a:ln>
                <a:solidFill>
                  <a:schemeClr val="tx1"/>
                </a:solidFill>
              </a:ln>
              <a:latin typeface="Minya Nouvell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</a:t>
            </a:r>
            <a:endParaRPr lang="sv-SE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67544" y="1218290"/>
            <a:ext cx="8321537" cy="38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Pentagon 4"/>
          <p:cNvSpPr/>
          <p:nvPr/>
        </p:nvSpPr>
        <p:spPr>
          <a:xfrm>
            <a:off x="8741457" y="1137028"/>
            <a:ext cx="144016" cy="144016"/>
          </a:xfrm>
          <a:prstGeom prst="homePlat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Oval 5"/>
          <p:cNvSpPr/>
          <p:nvPr/>
        </p:nvSpPr>
        <p:spPr>
          <a:xfrm>
            <a:off x="395536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219495" y="1223835"/>
            <a:ext cx="496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1990</a:t>
            </a:r>
          </a:p>
        </p:txBody>
      </p:sp>
      <p:sp>
        <p:nvSpPr>
          <p:cNvPr id="9" name="Oval 8"/>
          <p:cNvSpPr/>
          <p:nvPr/>
        </p:nvSpPr>
        <p:spPr>
          <a:xfrm>
            <a:off x="4410443" y="1144793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4234402" y="1217181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2000</a:t>
            </a:r>
          </a:p>
        </p:txBody>
      </p:sp>
      <p:sp>
        <p:nvSpPr>
          <p:cNvPr id="11" name="Oval 10"/>
          <p:cNvSpPr/>
          <p:nvPr/>
        </p:nvSpPr>
        <p:spPr>
          <a:xfrm>
            <a:off x="2316164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2140123" y="1218670"/>
            <a:ext cx="484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1995</a:t>
            </a:r>
          </a:p>
        </p:txBody>
      </p:sp>
      <p:sp>
        <p:nvSpPr>
          <p:cNvPr id="13" name="Oval 12"/>
          <p:cNvSpPr/>
          <p:nvPr/>
        </p:nvSpPr>
        <p:spPr>
          <a:xfrm>
            <a:off x="3107831" y="113904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2931790" y="1218104"/>
            <a:ext cx="488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1997</a:t>
            </a:r>
          </a:p>
        </p:txBody>
      </p:sp>
      <p:sp>
        <p:nvSpPr>
          <p:cNvPr id="15" name="Oval 14"/>
          <p:cNvSpPr/>
          <p:nvPr/>
        </p:nvSpPr>
        <p:spPr>
          <a:xfrm>
            <a:off x="3955532" y="1136648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TextBox 15"/>
          <p:cNvSpPr txBox="1"/>
          <p:nvPr/>
        </p:nvSpPr>
        <p:spPr>
          <a:xfrm>
            <a:off x="3779491" y="1209036"/>
            <a:ext cx="48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1999</a:t>
            </a:r>
          </a:p>
        </p:txBody>
      </p:sp>
      <p:sp>
        <p:nvSpPr>
          <p:cNvPr id="17" name="Oval 16"/>
          <p:cNvSpPr/>
          <p:nvPr/>
        </p:nvSpPr>
        <p:spPr>
          <a:xfrm>
            <a:off x="4845697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TextBox 17"/>
          <p:cNvSpPr txBox="1"/>
          <p:nvPr/>
        </p:nvSpPr>
        <p:spPr>
          <a:xfrm>
            <a:off x="4669656" y="1218670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2001</a:t>
            </a:r>
          </a:p>
        </p:txBody>
      </p:sp>
      <p:sp>
        <p:nvSpPr>
          <p:cNvPr id="19" name="Oval 18"/>
          <p:cNvSpPr/>
          <p:nvPr/>
        </p:nvSpPr>
        <p:spPr>
          <a:xfrm>
            <a:off x="5390093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Box 19"/>
          <p:cNvSpPr txBox="1"/>
          <p:nvPr/>
        </p:nvSpPr>
        <p:spPr>
          <a:xfrm>
            <a:off x="5214052" y="1218670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2002</a:t>
            </a:r>
          </a:p>
        </p:txBody>
      </p:sp>
      <p:sp>
        <p:nvSpPr>
          <p:cNvPr id="21" name="Oval 20"/>
          <p:cNvSpPr/>
          <p:nvPr/>
        </p:nvSpPr>
        <p:spPr>
          <a:xfrm>
            <a:off x="7596693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TextBox 21"/>
          <p:cNvSpPr txBox="1"/>
          <p:nvPr/>
        </p:nvSpPr>
        <p:spPr>
          <a:xfrm>
            <a:off x="7420652" y="1218670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2008</a:t>
            </a:r>
          </a:p>
        </p:txBody>
      </p:sp>
      <p:sp>
        <p:nvSpPr>
          <p:cNvPr id="23" name="Oval 22"/>
          <p:cNvSpPr/>
          <p:nvPr/>
        </p:nvSpPr>
        <p:spPr>
          <a:xfrm>
            <a:off x="3557520" y="11359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TextBox 23"/>
          <p:cNvSpPr txBox="1"/>
          <p:nvPr/>
        </p:nvSpPr>
        <p:spPr>
          <a:xfrm>
            <a:off x="3381479" y="1208370"/>
            <a:ext cx="497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1998</a:t>
            </a:r>
          </a:p>
        </p:txBody>
      </p:sp>
      <p:sp>
        <p:nvSpPr>
          <p:cNvPr id="25" name="Oval 24"/>
          <p:cNvSpPr/>
          <p:nvPr/>
        </p:nvSpPr>
        <p:spPr>
          <a:xfrm>
            <a:off x="2707872" y="11359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Box 25"/>
          <p:cNvSpPr txBox="1"/>
          <p:nvPr/>
        </p:nvSpPr>
        <p:spPr>
          <a:xfrm>
            <a:off x="2531831" y="1215044"/>
            <a:ext cx="48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3776" y="1896436"/>
            <a:ext cx="40181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Cascading</a:t>
            </a:r>
            <a:r>
              <a:rPr lang="sv-SE" dirty="0" smtClean="0">
                <a:latin typeface="Minya Nouvelle" pitchFamily="2" charset="0"/>
              </a:rPr>
              <a:t> Style </a:t>
            </a:r>
            <a:r>
              <a:rPr lang="sv-SE" dirty="0" err="1" smtClean="0">
                <a:latin typeface="Minya Nouvelle" pitchFamily="2" charset="0"/>
              </a:rPr>
              <a:t>Sheets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Definierar hur HTML-element presenteras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Sparas i vanligtvis i separata filer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Möjliggör att vi enkelt kan ändra sidans presentation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CSS2.1 senast stabila version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CSS3 på gång</a:t>
            </a:r>
          </a:p>
          <a:p>
            <a:endParaRPr lang="sv-SE" dirty="0" smtClean="0">
              <a:latin typeface="Minya Nouvelle" pitchFamily="2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547710" y="2969464"/>
            <a:ext cx="792088" cy="792088"/>
          </a:xfrm>
          <a:prstGeom prst="ellipse">
            <a:avLst/>
          </a:prstGeom>
          <a:noFill/>
          <a:ln>
            <a:tailEnd type="arrow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600" dirty="0" smtClean="0">
                <a:latin typeface="Minya Nouvelle" charset="0"/>
              </a:rPr>
              <a:t>CSS1</a:t>
            </a:r>
            <a:endParaRPr lang="sv-SE" sz="1600" dirty="0">
              <a:latin typeface="Minya Nouve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586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XHTML</a:t>
            </a:r>
            <a:endParaRPr lang="sv-SE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67544" y="1218290"/>
            <a:ext cx="8321537" cy="38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Pentagon 4"/>
          <p:cNvSpPr/>
          <p:nvPr/>
        </p:nvSpPr>
        <p:spPr>
          <a:xfrm>
            <a:off x="8741457" y="1137028"/>
            <a:ext cx="144016" cy="144016"/>
          </a:xfrm>
          <a:prstGeom prst="homePlat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Oval 5"/>
          <p:cNvSpPr/>
          <p:nvPr/>
        </p:nvSpPr>
        <p:spPr>
          <a:xfrm>
            <a:off x="395536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219495" y="1223835"/>
            <a:ext cx="496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1990</a:t>
            </a:r>
          </a:p>
        </p:txBody>
      </p:sp>
      <p:sp>
        <p:nvSpPr>
          <p:cNvPr id="9" name="Oval 8"/>
          <p:cNvSpPr/>
          <p:nvPr/>
        </p:nvSpPr>
        <p:spPr>
          <a:xfrm>
            <a:off x="4410443" y="1144793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4234402" y="1217181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2000</a:t>
            </a:r>
          </a:p>
        </p:txBody>
      </p:sp>
      <p:sp>
        <p:nvSpPr>
          <p:cNvPr id="11" name="Oval 10"/>
          <p:cNvSpPr/>
          <p:nvPr/>
        </p:nvSpPr>
        <p:spPr>
          <a:xfrm>
            <a:off x="2316164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2140123" y="1218670"/>
            <a:ext cx="484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1995</a:t>
            </a:r>
          </a:p>
        </p:txBody>
      </p:sp>
      <p:sp>
        <p:nvSpPr>
          <p:cNvPr id="13" name="Oval 12"/>
          <p:cNvSpPr/>
          <p:nvPr/>
        </p:nvSpPr>
        <p:spPr>
          <a:xfrm>
            <a:off x="3107831" y="113904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2931790" y="1218104"/>
            <a:ext cx="488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1997</a:t>
            </a:r>
          </a:p>
        </p:txBody>
      </p:sp>
      <p:sp>
        <p:nvSpPr>
          <p:cNvPr id="15" name="Oval 14"/>
          <p:cNvSpPr/>
          <p:nvPr/>
        </p:nvSpPr>
        <p:spPr>
          <a:xfrm>
            <a:off x="3955532" y="1136648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TextBox 15"/>
          <p:cNvSpPr txBox="1"/>
          <p:nvPr/>
        </p:nvSpPr>
        <p:spPr>
          <a:xfrm>
            <a:off x="3779491" y="1209036"/>
            <a:ext cx="48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1999</a:t>
            </a:r>
          </a:p>
        </p:txBody>
      </p:sp>
      <p:sp>
        <p:nvSpPr>
          <p:cNvPr id="17" name="Oval 16"/>
          <p:cNvSpPr/>
          <p:nvPr/>
        </p:nvSpPr>
        <p:spPr>
          <a:xfrm>
            <a:off x="4845697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TextBox 17"/>
          <p:cNvSpPr txBox="1"/>
          <p:nvPr/>
        </p:nvSpPr>
        <p:spPr>
          <a:xfrm>
            <a:off x="4669656" y="1218670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2001</a:t>
            </a:r>
          </a:p>
        </p:txBody>
      </p:sp>
      <p:sp>
        <p:nvSpPr>
          <p:cNvPr id="19" name="Oval 18"/>
          <p:cNvSpPr/>
          <p:nvPr/>
        </p:nvSpPr>
        <p:spPr>
          <a:xfrm>
            <a:off x="5390093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Box 19"/>
          <p:cNvSpPr txBox="1"/>
          <p:nvPr/>
        </p:nvSpPr>
        <p:spPr>
          <a:xfrm>
            <a:off x="5214052" y="1218670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2002</a:t>
            </a:r>
          </a:p>
        </p:txBody>
      </p:sp>
      <p:sp>
        <p:nvSpPr>
          <p:cNvPr id="21" name="Oval 20"/>
          <p:cNvSpPr/>
          <p:nvPr/>
        </p:nvSpPr>
        <p:spPr>
          <a:xfrm>
            <a:off x="7596693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TextBox 21"/>
          <p:cNvSpPr txBox="1"/>
          <p:nvPr/>
        </p:nvSpPr>
        <p:spPr>
          <a:xfrm>
            <a:off x="7420652" y="1218670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2008</a:t>
            </a:r>
          </a:p>
        </p:txBody>
      </p:sp>
      <p:sp>
        <p:nvSpPr>
          <p:cNvPr id="23" name="Oval 22"/>
          <p:cNvSpPr/>
          <p:nvPr/>
        </p:nvSpPr>
        <p:spPr>
          <a:xfrm>
            <a:off x="3557520" y="11359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TextBox 23"/>
          <p:cNvSpPr txBox="1"/>
          <p:nvPr/>
        </p:nvSpPr>
        <p:spPr>
          <a:xfrm>
            <a:off x="3381479" y="1208370"/>
            <a:ext cx="497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1998</a:t>
            </a:r>
          </a:p>
        </p:txBody>
      </p:sp>
      <p:sp>
        <p:nvSpPr>
          <p:cNvPr id="25" name="Oval 24"/>
          <p:cNvSpPr/>
          <p:nvPr/>
        </p:nvSpPr>
        <p:spPr>
          <a:xfrm>
            <a:off x="2707872" y="11359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Box 25"/>
          <p:cNvSpPr txBox="1"/>
          <p:nvPr/>
        </p:nvSpPr>
        <p:spPr>
          <a:xfrm>
            <a:off x="2531831" y="1215044"/>
            <a:ext cx="48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0135" y="2569468"/>
            <a:ext cx="44739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Extensible</a:t>
            </a:r>
            <a:r>
              <a:rPr lang="sv-SE" dirty="0" smtClean="0">
                <a:latin typeface="Minya Nouvelle" pitchFamily="2" charset="0"/>
              </a:rPr>
              <a:t> HTML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Tanken var att ta HTML närmre XML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(XML: </a:t>
            </a:r>
            <a:r>
              <a:rPr lang="sv-SE" dirty="0" err="1" smtClean="0">
                <a:latin typeface="Minya Nouvelle" pitchFamily="2" charset="0"/>
              </a:rPr>
              <a:t>Extensible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 err="1" smtClean="0">
                <a:latin typeface="Minya Nouvelle" pitchFamily="2" charset="0"/>
              </a:rPr>
              <a:t>Markup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 err="1" smtClean="0">
                <a:latin typeface="Minya Nouvelle" pitchFamily="2" charset="0"/>
              </a:rPr>
              <a:t>Language</a:t>
            </a:r>
            <a:r>
              <a:rPr lang="sv-SE" dirty="0" smtClean="0">
                <a:latin typeface="Minya Nouvelle" pitchFamily="2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Striktare regler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Lättare att maskintolka</a:t>
            </a:r>
          </a:p>
        </p:txBody>
      </p:sp>
      <p:pic>
        <p:nvPicPr>
          <p:cNvPr id="90114" name="Picture 2" descr="L:\WorkSpace\tstjo\Icons\v_collection_png\256x256\shadow\garbag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648" y="255059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6" name="Picture 4" descr="L:\WorkSpace\tstjo\Icons\v_collection_png\128x128\shadow\c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17397">
            <a:off x="6316865" y="1580285"/>
            <a:ext cx="1154421" cy="115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446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HTML5</a:t>
            </a:r>
            <a:endParaRPr lang="sv-SE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67544" y="1218290"/>
            <a:ext cx="8321537" cy="38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Pentagon 4"/>
          <p:cNvSpPr/>
          <p:nvPr/>
        </p:nvSpPr>
        <p:spPr>
          <a:xfrm>
            <a:off x="8741457" y="1137028"/>
            <a:ext cx="144016" cy="144016"/>
          </a:xfrm>
          <a:prstGeom prst="homePlate">
            <a:avLst/>
          </a:prstGeom>
          <a:ln>
            <a:tailEnd type="arrow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Oval 5"/>
          <p:cNvSpPr/>
          <p:nvPr/>
        </p:nvSpPr>
        <p:spPr>
          <a:xfrm>
            <a:off x="395536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219495" y="1223835"/>
            <a:ext cx="496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1990</a:t>
            </a:r>
          </a:p>
        </p:txBody>
      </p:sp>
      <p:sp>
        <p:nvSpPr>
          <p:cNvPr id="9" name="Oval 8"/>
          <p:cNvSpPr/>
          <p:nvPr/>
        </p:nvSpPr>
        <p:spPr>
          <a:xfrm>
            <a:off x="4410443" y="1144793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4234402" y="1217181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2000</a:t>
            </a:r>
          </a:p>
        </p:txBody>
      </p:sp>
      <p:sp>
        <p:nvSpPr>
          <p:cNvPr id="11" name="Oval 10"/>
          <p:cNvSpPr/>
          <p:nvPr/>
        </p:nvSpPr>
        <p:spPr>
          <a:xfrm>
            <a:off x="2316164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2140123" y="1218670"/>
            <a:ext cx="484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1995</a:t>
            </a:r>
          </a:p>
        </p:txBody>
      </p:sp>
      <p:sp>
        <p:nvSpPr>
          <p:cNvPr id="13" name="Oval 12"/>
          <p:cNvSpPr/>
          <p:nvPr/>
        </p:nvSpPr>
        <p:spPr>
          <a:xfrm>
            <a:off x="3107831" y="113904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2931790" y="1218104"/>
            <a:ext cx="488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1997</a:t>
            </a:r>
          </a:p>
        </p:txBody>
      </p:sp>
      <p:sp>
        <p:nvSpPr>
          <p:cNvPr id="15" name="Oval 14"/>
          <p:cNvSpPr/>
          <p:nvPr/>
        </p:nvSpPr>
        <p:spPr>
          <a:xfrm>
            <a:off x="3955532" y="1136648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TextBox 15"/>
          <p:cNvSpPr txBox="1"/>
          <p:nvPr/>
        </p:nvSpPr>
        <p:spPr>
          <a:xfrm>
            <a:off x="3779491" y="1209036"/>
            <a:ext cx="48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1999</a:t>
            </a:r>
          </a:p>
        </p:txBody>
      </p:sp>
      <p:sp>
        <p:nvSpPr>
          <p:cNvPr id="17" name="Oval 16"/>
          <p:cNvSpPr/>
          <p:nvPr/>
        </p:nvSpPr>
        <p:spPr>
          <a:xfrm>
            <a:off x="4845697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TextBox 17"/>
          <p:cNvSpPr txBox="1"/>
          <p:nvPr/>
        </p:nvSpPr>
        <p:spPr>
          <a:xfrm>
            <a:off x="4669656" y="1218670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2001</a:t>
            </a:r>
          </a:p>
        </p:txBody>
      </p:sp>
      <p:sp>
        <p:nvSpPr>
          <p:cNvPr id="19" name="Oval 18"/>
          <p:cNvSpPr/>
          <p:nvPr/>
        </p:nvSpPr>
        <p:spPr>
          <a:xfrm>
            <a:off x="5390093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Box 19"/>
          <p:cNvSpPr txBox="1"/>
          <p:nvPr/>
        </p:nvSpPr>
        <p:spPr>
          <a:xfrm>
            <a:off x="5214052" y="1218670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2002</a:t>
            </a:r>
          </a:p>
        </p:txBody>
      </p:sp>
      <p:sp>
        <p:nvSpPr>
          <p:cNvPr id="21" name="Oval 20"/>
          <p:cNvSpPr/>
          <p:nvPr/>
        </p:nvSpPr>
        <p:spPr>
          <a:xfrm>
            <a:off x="7596693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TextBox 21"/>
          <p:cNvSpPr txBox="1"/>
          <p:nvPr/>
        </p:nvSpPr>
        <p:spPr>
          <a:xfrm>
            <a:off x="7420652" y="1218670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2008</a:t>
            </a:r>
          </a:p>
        </p:txBody>
      </p:sp>
      <p:sp>
        <p:nvSpPr>
          <p:cNvPr id="23" name="Oval 22"/>
          <p:cNvSpPr/>
          <p:nvPr/>
        </p:nvSpPr>
        <p:spPr>
          <a:xfrm>
            <a:off x="3557520" y="11359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TextBox 23"/>
          <p:cNvSpPr txBox="1"/>
          <p:nvPr/>
        </p:nvSpPr>
        <p:spPr>
          <a:xfrm>
            <a:off x="3381479" y="1208370"/>
            <a:ext cx="497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1998</a:t>
            </a:r>
          </a:p>
        </p:txBody>
      </p:sp>
      <p:sp>
        <p:nvSpPr>
          <p:cNvPr id="25" name="Oval 24"/>
          <p:cNvSpPr/>
          <p:nvPr/>
        </p:nvSpPr>
        <p:spPr>
          <a:xfrm>
            <a:off x="2707872" y="11359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Box 25"/>
          <p:cNvSpPr txBox="1"/>
          <p:nvPr/>
        </p:nvSpPr>
        <p:spPr>
          <a:xfrm>
            <a:off x="2531831" y="1215044"/>
            <a:ext cx="48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1996</a:t>
            </a:r>
          </a:p>
        </p:txBody>
      </p:sp>
      <p:pic>
        <p:nvPicPr>
          <p:cNvPr id="27" name="Picture 2" descr="http://www.w3.org/html/logo/downloads/HTML5_Logo_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28" y="1993404"/>
            <a:ext cx="2848929" cy="284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5593" y="1890032"/>
            <a:ext cx="38873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Del av "The </a:t>
            </a:r>
            <a:r>
              <a:rPr lang="sv-SE" dirty="0" err="1" smtClean="0">
                <a:latin typeface="Minya Nouvelle" pitchFamily="2" charset="0"/>
              </a:rPr>
              <a:t>Open</a:t>
            </a:r>
            <a:r>
              <a:rPr lang="sv-SE" dirty="0" smtClean="0">
                <a:latin typeface="Minya Nouvelle" pitchFamily="2" charset="0"/>
              </a:rPr>
              <a:t> Web </a:t>
            </a:r>
            <a:r>
              <a:rPr lang="sv-SE" dirty="0" err="1" smtClean="0">
                <a:latin typeface="Minya Nouvelle" pitchFamily="2" charset="0"/>
              </a:rPr>
              <a:t>Platform</a:t>
            </a:r>
            <a:r>
              <a:rPr lang="sv-SE" dirty="0" smtClean="0">
                <a:latin typeface="Minya Nouvelle" pitchFamily="2" charset="0"/>
              </a:rPr>
              <a:t>"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Under W3C:s paraply, numera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Candidate</a:t>
            </a:r>
            <a:r>
              <a:rPr lang="sv-SE" dirty="0" smtClean="0">
                <a:latin typeface="Minya Nouvelle" pitchFamily="2" charset="0"/>
              </a:rPr>
              <a:t> Release 2012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Färdigt, Q4 2014 (?)</a:t>
            </a:r>
          </a:p>
          <a:p>
            <a:endParaRPr lang="sv-SE" dirty="0" smtClean="0">
              <a:latin typeface="Minya Nouvelle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471535">
            <a:off x="1192368" y="455433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&lt;video&gt;</a:t>
            </a:r>
          </a:p>
        </p:txBody>
      </p:sp>
      <p:sp>
        <p:nvSpPr>
          <p:cNvPr id="29" name="TextBox 28"/>
          <p:cNvSpPr txBox="1"/>
          <p:nvPr/>
        </p:nvSpPr>
        <p:spPr>
          <a:xfrm rot="591037">
            <a:off x="2953209" y="408886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canvas</a:t>
            </a:r>
          </a:p>
        </p:txBody>
      </p:sp>
      <p:sp>
        <p:nvSpPr>
          <p:cNvPr id="30" name="TextBox 29"/>
          <p:cNvSpPr txBox="1"/>
          <p:nvPr/>
        </p:nvSpPr>
        <p:spPr>
          <a:xfrm rot="20719663">
            <a:off x="2302685" y="4674661"/>
            <a:ext cx="202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offline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 err="1" smtClean="0">
                <a:latin typeface="Minya Nouvelle" pitchFamily="2" charset="0"/>
              </a:rPr>
              <a:t>storage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28925" y="3788285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drag-n-</a:t>
            </a:r>
            <a:r>
              <a:rPr lang="sv-SE" dirty="0" err="1" smtClean="0">
                <a:latin typeface="Minya Nouvelle" pitchFamily="2" charset="0"/>
              </a:rPr>
              <a:t>drop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rot="20673411">
            <a:off x="637054" y="3848403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nya formulär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11525" y="473900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122976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HTML </a:t>
            </a:r>
            <a:r>
              <a:rPr lang="sv-SE" dirty="0" err="1" smtClean="0"/>
              <a:t>Next</a:t>
            </a:r>
            <a:endParaRPr lang="sv-SE" dirty="0"/>
          </a:p>
        </p:txBody>
      </p:sp>
      <p:cxnSp>
        <p:nvCxnSpPr>
          <p:cNvPr id="4" name="Straight Connector 3"/>
          <p:cNvCxnSpPr>
            <a:stCxn id="6" idx="6"/>
            <a:endCxn id="8" idx="0"/>
          </p:cNvCxnSpPr>
          <p:nvPr/>
        </p:nvCxnSpPr>
        <p:spPr>
          <a:xfrm>
            <a:off x="539552" y="1218290"/>
            <a:ext cx="8260059" cy="14234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Pentagon 4"/>
          <p:cNvSpPr/>
          <p:nvPr/>
        </p:nvSpPr>
        <p:spPr>
          <a:xfrm>
            <a:off x="8741457" y="1137028"/>
            <a:ext cx="144016" cy="144016"/>
          </a:xfrm>
          <a:prstGeom prst="homePlate">
            <a:avLst/>
          </a:prstGeom>
          <a:ln>
            <a:tailEnd type="arrow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Oval 5"/>
          <p:cNvSpPr/>
          <p:nvPr/>
        </p:nvSpPr>
        <p:spPr>
          <a:xfrm>
            <a:off x="395536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219495" y="1223835"/>
            <a:ext cx="496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69607" y="1232524"/>
            <a:ext cx="260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?</a:t>
            </a:r>
          </a:p>
        </p:txBody>
      </p:sp>
      <p:sp>
        <p:nvSpPr>
          <p:cNvPr id="9" name="Oval 8"/>
          <p:cNvSpPr/>
          <p:nvPr/>
        </p:nvSpPr>
        <p:spPr>
          <a:xfrm>
            <a:off x="4410443" y="1144793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4234402" y="1217181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2000</a:t>
            </a:r>
          </a:p>
        </p:txBody>
      </p:sp>
      <p:sp>
        <p:nvSpPr>
          <p:cNvPr id="11" name="Oval 10"/>
          <p:cNvSpPr/>
          <p:nvPr/>
        </p:nvSpPr>
        <p:spPr>
          <a:xfrm>
            <a:off x="2316164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2140123" y="1218670"/>
            <a:ext cx="484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1995</a:t>
            </a:r>
          </a:p>
        </p:txBody>
      </p:sp>
      <p:sp>
        <p:nvSpPr>
          <p:cNvPr id="13" name="Oval 12"/>
          <p:cNvSpPr/>
          <p:nvPr/>
        </p:nvSpPr>
        <p:spPr>
          <a:xfrm>
            <a:off x="3107831" y="113904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2931790" y="1218104"/>
            <a:ext cx="488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1997</a:t>
            </a:r>
          </a:p>
        </p:txBody>
      </p:sp>
      <p:sp>
        <p:nvSpPr>
          <p:cNvPr id="15" name="Oval 14"/>
          <p:cNvSpPr/>
          <p:nvPr/>
        </p:nvSpPr>
        <p:spPr>
          <a:xfrm>
            <a:off x="3955532" y="1136648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TextBox 15"/>
          <p:cNvSpPr txBox="1"/>
          <p:nvPr/>
        </p:nvSpPr>
        <p:spPr>
          <a:xfrm>
            <a:off x="3779491" y="1209036"/>
            <a:ext cx="48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1999</a:t>
            </a:r>
          </a:p>
        </p:txBody>
      </p:sp>
      <p:sp>
        <p:nvSpPr>
          <p:cNvPr id="17" name="Oval 16"/>
          <p:cNvSpPr/>
          <p:nvPr/>
        </p:nvSpPr>
        <p:spPr>
          <a:xfrm>
            <a:off x="4845697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TextBox 17"/>
          <p:cNvSpPr txBox="1"/>
          <p:nvPr/>
        </p:nvSpPr>
        <p:spPr>
          <a:xfrm>
            <a:off x="4669656" y="1218670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2001</a:t>
            </a:r>
          </a:p>
        </p:txBody>
      </p:sp>
      <p:sp>
        <p:nvSpPr>
          <p:cNvPr id="19" name="Oval 18"/>
          <p:cNvSpPr/>
          <p:nvPr/>
        </p:nvSpPr>
        <p:spPr>
          <a:xfrm>
            <a:off x="5390093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Box 19"/>
          <p:cNvSpPr txBox="1"/>
          <p:nvPr/>
        </p:nvSpPr>
        <p:spPr>
          <a:xfrm>
            <a:off x="5214052" y="1218670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2002</a:t>
            </a:r>
          </a:p>
        </p:txBody>
      </p:sp>
      <p:sp>
        <p:nvSpPr>
          <p:cNvPr id="21" name="Oval 20"/>
          <p:cNvSpPr/>
          <p:nvPr/>
        </p:nvSpPr>
        <p:spPr>
          <a:xfrm>
            <a:off x="7596693" y="11462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TextBox 21"/>
          <p:cNvSpPr txBox="1"/>
          <p:nvPr/>
        </p:nvSpPr>
        <p:spPr>
          <a:xfrm>
            <a:off x="7420652" y="1218670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2008</a:t>
            </a:r>
          </a:p>
        </p:txBody>
      </p:sp>
      <p:sp>
        <p:nvSpPr>
          <p:cNvPr id="23" name="Oval 22"/>
          <p:cNvSpPr/>
          <p:nvPr/>
        </p:nvSpPr>
        <p:spPr>
          <a:xfrm>
            <a:off x="3557520" y="11359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TextBox 23"/>
          <p:cNvSpPr txBox="1"/>
          <p:nvPr/>
        </p:nvSpPr>
        <p:spPr>
          <a:xfrm>
            <a:off x="3381479" y="1208370"/>
            <a:ext cx="497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1998</a:t>
            </a:r>
          </a:p>
        </p:txBody>
      </p:sp>
      <p:sp>
        <p:nvSpPr>
          <p:cNvPr id="25" name="Oval 24"/>
          <p:cNvSpPr/>
          <p:nvPr/>
        </p:nvSpPr>
        <p:spPr>
          <a:xfrm>
            <a:off x="2707872" y="1135982"/>
            <a:ext cx="144016" cy="144016"/>
          </a:xfrm>
          <a:prstGeom prst="ellipse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Box 25"/>
          <p:cNvSpPr txBox="1"/>
          <p:nvPr/>
        </p:nvSpPr>
        <p:spPr>
          <a:xfrm>
            <a:off x="2531831" y="1215044"/>
            <a:ext cx="483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nya Nouvelle" pitchFamily="2" charset="0"/>
              </a:rPr>
              <a:t>1996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109686" y="2641476"/>
            <a:ext cx="47455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400" dirty="0"/>
              <a:t>http://www.w3.org/wiki/HTML/next</a:t>
            </a:r>
          </a:p>
        </p:txBody>
      </p:sp>
    </p:spTree>
    <p:extLst>
      <p:ext uri="{BB962C8B-B14F-4D97-AF65-F5344CB8AC3E}">
        <p14:creationId xmlns:p14="http://schemas.microsoft.com/office/powerpoint/2010/main" val="3346393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578738" y="4135386"/>
            <a:ext cx="5616000" cy="972000"/>
          </a:xfrm>
          <a:prstGeom prst="roundRect">
            <a:avLst>
              <a:gd name="adj" fmla="val 16667"/>
            </a:avLst>
          </a:prstGeom>
          <a:solidFill>
            <a:srgbClr val="DAEDEF">
              <a:lumMod val="50000"/>
            </a:srgb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Klientsidan</a:t>
            </a:r>
            <a:endParaRPr lang="sv-SE" dirty="0"/>
          </a:p>
        </p:txBody>
      </p:sp>
      <p:pic>
        <p:nvPicPr>
          <p:cNvPr id="15" name="Picture 20" descr="P:\Icons\128x128\shadow\text_tre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20985" y="4284002"/>
            <a:ext cx="673995" cy="67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578737" y="2832522"/>
            <a:ext cx="5616000" cy="972000"/>
          </a:xfrm>
          <a:prstGeom prst="roundRect">
            <a:avLst>
              <a:gd name="adj" fmla="val 16667"/>
            </a:avLst>
          </a:prstGeom>
          <a:solidFill>
            <a:srgbClr val="BBE0E3">
              <a:lumMod val="75000"/>
            </a:srgb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7" name="Picture 21" descr="P:\Icons\128x128\shadow\palette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61204" y="2953941"/>
            <a:ext cx="729162" cy="72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AutoShape 15"/>
          <p:cNvSpPr>
            <a:spLocks noChangeArrowheads="1"/>
          </p:cNvSpPr>
          <p:nvPr/>
        </p:nvSpPr>
        <p:spPr bwMode="auto">
          <a:xfrm>
            <a:off x="578737" y="1489348"/>
            <a:ext cx="5616000" cy="972000"/>
          </a:xfrm>
          <a:prstGeom prst="roundRect">
            <a:avLst>
              <a:gd name="adj" fmla="val 16667"/>
            </a:avLst>
          </a:prstGeom>
          <a:solidFill>
            <a:srgbClr val="BBE0E3">
              <a:lumMod val="90000"/>
            </a:srgb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-468560" y="1661143"/>
            <a:ext cx="6985000" cy="517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Uppförande 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sv-SE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Behavior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  <a:b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JavaScript</a:t>
            </a:r>
          </a:p>
        </p:txBody>
      </p: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-468560" y="3166122"/>
            <a:ext cx="698500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Presentation 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(CSS)</a:t>
            </a:r>
          </a:p>
        </p:txBody>
      </p: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-468560" y="4438398"/>
            <a:ext cx="69850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Struktur </a:t>
            </a:r>
            <a:r>
              <a:rPr kumimoji="0" lang="sv-S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(HTML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</a:p>
        </p:txBody>
      </p:sp>
      <p:pic>
        <p:nvPicPr>
          <p:cNvPr id="24" name="Picture 22" descr="P:\Icons\128x128\shadow\magic-wan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20985" y="1615106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Oval 26"/>
          <p:cNvSpPr/>
          <p:nvPr/>
        </p:nvSpPr>
        <p:spPr bwMode="auto">
          <a:xfrm>
            <a:off x="316227" y="380406"/>
            <a:ext cx="1008000" cy="972000"/>
          </a:xfrm>
          <a:prstGeom prst="ellipse">
            <a:avLst/>
          </a:prstGeom>
          <a:solidFill>
            <a:srgbClr val="BBE0E3">
              <a:lumMod val="75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6578" y="666158"/>
            <a:ext cx="857927" cy="369332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150" normalizeH="0" baseline="0" noProof="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</a:rPr>
              <a:t>Klient</a:t>
            </a:r>
          </a:p>
        </p:txBody>
      </p:sp>
      <p:pic>
        <p:nvPicPr>
          <p:cNvPr id="1026" name="Picture 2" descr="http://www.w3.org/html/logo/downloads/HTML5_Logo_5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64" y="1821092"/>
            <a:ext cx="2938883" cy="293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65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nyheter24.se/nextinfashion/fruhagglund/files/2010/05/90210v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81235"/>
            <a:ext cx="6480720" cy="48418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781010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1990</a:t>
            </a:r>
            <a:endParaRPr lang="sv-SE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841276"/>
            <a:ext cx="1627024" cy="17498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94966" y="1901651"/>
            <a:ext cx="4019498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sv-SE" sz="1400" dirty="0">
                <a:latin typeface="Minya Nouvelle" charset="0"/>
              </a:rPr>
              <a:t>1990 Schweiz, Cern </a:t>
            </a:r>
            <a:r>
              <a:rPr lang="sv-SE" sz="1400" dirty="0" err="1">
                <a:latin typeface="Minya Nouvelle" charset="0"/>
              </a:rPr>
              <a:t>particle</a:t>
            </a:r>
            <a:r>
              <a:rPr lang="sv-SE" sz="1400" dirty="0">
                <a:latin typeface="Minya Nouvelle" charset="0"/>
              </a:rPr>
              <a:t> </a:t>
            </a:r>
            <a:r>
              <a:rPr lang="sv-SE" sz="1400" dirty="0" err="1">
                <a:latin typeface="Minya Nouvelle" charset="0"/>
              </a:rPr>
              <a:t>physics</a:t>
            </a:r>
            <a:r>
              <a:rPr lang="sv-SE" sz="1400" dirty="0">
                <a:latin typeface="Minya Nouvelle" charset="0"/>
              </a:rPr>
              <a:t> </a:t>
            </a:r>
            <a:r>
              <a:rPr lang="sv-SE" sz="1400" dirty="0" err="1">
                <a:latin typeface="Minya Nouvelle" charset="0"/>
              </a:rPr>
              <a:t>laboratory</a:t>
            </a:r>
            <a:r>
              <a:rPr lang="sv-SE" sz="1400" dirty="0">
                <a:latin typeface="Minya Nouvelle" charset="0"/>
              </a:rPr>
              <a:t> 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23528" y="1177649"/>
            <a:ext cx="4522135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2000" dirty="0">
                <a:latin typeface="Minya Nouvelle" charset="0"/>
              </a:rPr>
              <a:t>Tim Berners-Lee</a:t>
            </a:r>
          </a:p>
          <a:p>
            <a:r>
              <a:rPr lang="sv-SE" sz="2000" dirty="0">
                <a:latin typeface="Minya Nouvelle" charset="0"/>
              </a:rPr>
              <a:t>Skriver programmet ”</a:t>
            </a:r>
            <a:r>
              <a:rPr lang="sv-SE" sz="2000" dirty="0" err="1">
                <a:latin typeface="Minya Nouvelle" charset="0"/>
              </a:rPr>
              <a:t>WorldWideWeb</a:t>
            </a:r>
            <a:r>
              <a:rPr lang="sv-SE" sz="2000" dirty="0">
                <a:latin typeface="Minya Nouvelle" charset="0"/>
              </a:rPr>
              <a:t>”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778" y="2425452"/>
            <a:ext cx="3173897" cy="2735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9592" y="5160714"/>
            <a:ext cx="4126451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000" i="1" dirty="0">
                <a:solidFill>
                  <a:schemeClr val="tx2"/>
                </a:solidFill>
                <a:latin typeface="Verdana" pitchFamily="34" charset="0"/>
              </a:rPr>
              <a:t>http://</a:t>
            </a:r>
            <a:r>
              <a:rPr lang="sv-SE" sz="1000" i="1" dirty="0" smtClean="0">
                <a:solidFill>
                  <a:schemeClr val="tx2"/>
                </a:solidFill>
                <a:latin typeface="Verdana" pitchFamily="34" charset="0"/>
              </a:rPr>
              <a:t>www.w3.org/People/Berners-Lee/WorldWideWeb.html</a:t>
            </a:r>
          </a:p>
          <a:p>
            <a:r>
              <a:rPr lang="sv-SE" sz="1000" i="1" dirty="0">
                <a:solidFill>
                  <a:schemeClr val="tx2"/>
                </a:solidFill>
                <a:latin typeface="Verdana" pitchFamily="34" charset="0"/>
              </a:rPr>
              <a:t>http://www.w3.org/History.html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4521813" y="4081636"/>
            <a:ext cx="647700" cy="0"/>
          </a:xfrm>
          <a:prstGeom prst="line">
            <a:avLst/>
          </a:prstGeom>
          <a:noFill/>
          <a:ln w="73025">
            <a:solidFill>
              <a:schemeClr val="tx1"/>
            </a:solidFill>
            <a:round/>
            <a:headEnd/>
            <a:tailEnd type="stealth" w="med" len="med"/>
          </a:ln>
        </p:spPr>
        <p:txBody>
          <a:bodyPr wrap="none">
            <a:spAutoFit/>
          </a:bodyPr>
          <a:lstStyle/>
          <a:p>
            <a:endParaRPr lang="sv-SE"/>
          </a:p>
        </p:txBody>
      </p:sp>
      <p:pic>
        <p:nvPicPr>
          <p:cNvPr id="82948" name="Picture 4" descr="L:\WorkSpace\tstjo\Icons\v_collection_png\64x64\shadow\pin2_r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766" y="485898"/>
            <a:ext cx="320916" cy="32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kärmavbild 2013-09-03 kl. 13.35.07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0429">
            <a:off x="5609633" y="3082569"/>
            <a:ext cx="3144633" cy="2036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85510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1993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93912" y="1120016"/>
            <a:ext cx="624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info.cern.ch</a:t>
            </a:r>
            <a:r>
              <a:rPr lang="en-US" dirty="0"/>
              <a:t>/hypertext/WWW/</a:t>
            </a:r>
            <a:r>
              <a:rPr lang="en-US" dirty="0" err="1"/>
              <a:t>TheProject.html</a:t>
            </a:r>
            <a:r>
              <a:rPr lang="en-US" dirty="0"/>
              <a:t>.</a:t>
            </a:r>
          </a:p>
        </p:txBody>
      </p:sp>
      <p:pic>
        <p:nvPicPr>
          <p:cNvPr id="5" name="Picture 4" descr="Skärmavbild 2013-09-03 kl. 21.11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61356"/>
            <a:ext cx="7853490" cy="392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35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3.bp.blogspot.com/_INKeyl1yOiA/TKzCWuN-mdI/AAAAAAAAAOQ/YG7Akx_jljQ/s1600/Pulp-Fiction+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53244"/>
            <a:ext cx="6912768" cy="46447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553270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Webben 1994</a:t>
            </a:r>
            <a:endParaRPr lang="sv-SE" dirty="0"/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29308"/>
            <a:ext cx="6298406" cy="4249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20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rgbClr val="FF0000"/>
          </a:solidFill>
          <a:tailEnd type="arrow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Minya Nouvelle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216252</TotalTime>
  <Words>575</Words>
  <Application>Microsoft Macintosh PowerPoint</Application>
  <PresentationFormat>On-screen Show (16:10)</PresentationFormat>
  <Paragraphs>221</Paragraphs>
  <Slides>34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F01 - Introduktion</vt:lpstr>
      <vt:lpstr>F01 - Introduktion</vt:lpstr>
      <vt:lpstr>En webbapplikations struktur</vt:lpstr>
      <vt:lpstr>Klientsidan</vt:lpstr>
      <vt:lpstr>PowerPoint Presentation</vt:lpstr>
      <vt:lpstr>1990</vt:lpstr>
      <vt:lpstr>1993</vt:lpstr>
      <vt:lpstr>PowerPoint Presentation</vt:lpstr>
      <vt:lpstr>Webben 1994</vt:lpstr>
      <vt:lpstr>PowerPoint Presentation</vt:lpstr>
      <vt:lpstr>Webben 1996</vt:lpstr>
      <vt:lpstr>PowerPoint Presentation</vt:lpstr>
      <vt:lpstr>Webben 1999</vt:lpstr>
      <vt:lpstr>PowerPoint Presentation</vt:lpstr>
      <vt:lpstr>Webben 2003 och framåt…</vt:lpstr>
      <vt:lpstr>CSS Zen Garden</vt:lpstr>
      <vt:lpstr>Webben idag och imorgon</vt:lpstr>
      <vt:lpstr>PowerPoint Presentation</vt:lpstr>
      <vt:lpstr>Utveckla i “molnet”</vt:lpstr>
      <vt:lpstr>PowerPoint Presentation</vt:lpstr>
      <vt:lpstr>Big No-no:s</vt:lpstr>
      <vt:lpstr>Webben är inte Internet</vt:lpstr>
      <vt:lpstr>Webben är en applikation på Internet</vt:lpstr>
      <vt:lpstr>Klient/serversystem</vt:lpstr>
      <vt:lpstr>Klientsideskript</vt:lpstr>
      <vt:lpstr>Serversideskript</vt:lpstr>
      <vt:lpstr>Datalagring</vt:lpstr>
      <vt:lpstr>Klientsidan</vt:lpstr>
      <vt:lpstr>PowerPoint Presentation</vt:lpstr>
      <vt:lpstr>HTML 4.01</vt:lpstr>
      <vt:lpstr>CSS</vt:lpstr>
      <vt:lpstr>XHTML</vt:lpstr>
      <vt:lpstr>HTML5</vt:lpstr>
      <vt:lpstr>HTML Next</vt:lpstr>
    </vt:vector>
  </TitlesOfParts>
  <Company>Högskolan i Kalmar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Leitet</dc:creator>
  <cp:lastModifiedBy>Johan Leitet</cp:lastModifiedBy>
  <cp:revision>4434</cp:revision>
  <dcterms:created xsi:type="dcterms:W3CDTF">2009-01-05T10:26:14Z</dcterms:created>
  <dcterms:modified xsi:type="dcterms:W3CDTF">2013-11-08T12:52:11Z</dcterms:modified>
</cp:coreProperties>
</file>